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Lst>
  <p:sldSz cy="5143500" cx="9144000"/>
  <p:notesSz cx="6858000" cy="9144000"/>
  <p:embeddedFontLst>
    <p:embeddedFont>
      <p:font typeface="Montserrat SemiBold"/>
      <p:regular r:id="rId168"/>
      <p:bold r:id="rId169"/>
      <p:italic r:id="rId170"/>
      <p:boldItalic r:id="rId171"/>
    </p:embeddedFont>
    <p:embeddedFont>
      <p:font typeface="Montserrat"/>
      <p:regular r:id="rId172"/>
      <p:bold r:id="rId173"/>
      <p:italic r:id="rId174"/>
      <p:boldItalic r:id="rId175"/>
    </p:embeddedFont>
    <p:embeddedFont>
      <p:font typeface="Montserrat Light"/>
      <p:regular r:id="rId176"/>
      <p:bold r:id="rId177"/>
      <p:italic r:id="rId178"/>
      <p:boldItalic r:id="rId179"/>
    </p:embeddedFont>
    <p:embeddedFont>
      <p:font typeface="Montserrat ExtraBold"/>
      <p:bold r:id="rId180"/>
      <p:boldItalic r:id="rId1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82" roundtripDataSignature="AMtx7mhbyAI5Xzqv7Rc7ftBKijrOu8t2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C36A32-7352-409A-B84A-6D94DE092C0D}">
  <a:tblStyle styleId="{B5C36A32-7352-409A-B84A-6D94DE092C0D}"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182" Type="http://customschemas.google.com/relationships/presentationmetadata" Target="metadata"/><Relationship Id="rId35" Type="http://schemas.openxmlformats.org/officeDocument/2006/relationships/slide" Target="slides/slide29.xml"/><Relationship Id="rId181" Type="http://schemas.openxmlformats.org/officeDocument/2006/relationships/font" Target="fonts/MontserratExtraBold-boldItalic.fntdata"/><Relationship Id="rId34" Type="http://schemas.openxmlformats.org/officeDocument/2006/relationships/slide" Target="slides/slide28.xml"/><Relationship Id="rId180" Type="http://schemas.openxmlformats.org/officeDocument/2006/relationships/font" Target="fonts/MontserratExtraBold-bold.fntdata"/><Relationship Id="rId37" Type="http://schemas.openxmlformats.org/officeDocument/2006/relationships/slide" Target="slides/slide31.xml"/><Relationship Id="rId176" Type="http://schemas.openxmlformats.org/officeDocument/2006/relationships/font" Target="fonts/MontserratLight-regular.fntdata"/><Relationship Id="rId36" Type="http://schemas.openxmlformats.org/officeDocument/2006/relationships/slide" Target="slides/slide30.xml"/><Relationship Id="rId175" Type="http://schemas.openxmlformats.org/officeDocument/2006/relationships/font" Target="fonts/Montserrat-boldItalic.fntdata"/><Relationship Id="rId39" Type="http://schemas.openxmlformats.org/officeDocument/2006/relationships/slide" Target="slides/slide33.xml"/><Relationship Id="rId174" Type="http://schemas.openxmlformats.org/officeDocument/2006/relationships/font" Target="fonts/Montserrat-italic.fntdata"/><Relationship Id="rId38" Type="http://schemas.openxmlformats.org/officeDocument/2006/relationships/slide" Target="slides/slide32.xml"/><Relationship Id="rId173" Type="http://schemas.openxmlformats.org/officeDocument/2006/relationships/font" Target="fonts/Montserrat-bold.fntdata"/><Relationship Id="rId179" Type="http://schemas.openxmlformats.org/officeDocument/2006/relationships/font" Target="fonts/MontserratLight-boldItalic.fntdata"/><Relationship Id="rId178" Type="http://schemas.openxmlformats.org/officeDocument/2006/relationships/font" Target="fonts/MontserratLight-italic.fntdata"/><Relationship Id="rId177" Type="http://schemas.openxmlformats.org/officeDocument/2006/relationships/font" Target="fonts/MontserratLigh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Montserrat-regular.fntdata"/><Relationship Id="rId65" Type="http://schemas.openxmlformats.org/officeDocument/2006/relationships/slide" Target="slides/slide59.xml"/><Relationship Id="rId171" Type="http://schemas.openxmlformats.org/officeDocument/2006/relationships/font" Target="fonts/MontserratSemiBold-boldItalic.fntdata"/><Relationship Id="rId68" Type="http://schemas.openxmlformats.org/officeDocument/2006/relationships/slide" Target="slides/slide62.xml"/><Relationship Id="rId170" Type="http://schemas.openxmlformats.org/officeDocument/2006/relationships/font" Target="fonts/MontserratSemiBold-italic.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font" Target="fonts/MontserratSemiBold-bold.fntdata"/><Relationship Id="rId168" Type="http://schemas.openxmlformats.org/officeDocument/2006/relationships/font" Target="fonts/MontserratSemiBold-regular.fntdata"/><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2dbfe21e8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g302dbfe21e8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g302dbfe21e8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2dbfe21e8_0_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302dbfe21e8_0_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127" name="Google Shape;127;g302dbfe21e8_0_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65c0b5665359dcf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65c0b5665359dcf6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65c0b5665359dcf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65c0b5665359dcf6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e5eec997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2e5eec99757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2dbfe21e8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02dbfe21e8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GB" sz="1200" u="none" strike="noStrike">
                <a:solidFill>
                  <a:schemeClr val="dk1"/>
                </a:solidFill>
                <a:latin typeface="Times New Roman"/>
                <a:ea typeface="Times New Roman"/>
                <a:cs typeface="Times New Roman"/>
                <a:sym typeface="Times New Roman"/>
              </a:rPr>
              <a:t>A message successfully directing a message recipient towards a goal, </a:t>
            </a:r>
            <a:r>
              <a:rPr b="0" i="0" lang="en-GB" sz="1200" u="none" strike="noStrike">
                <a:solidFill>
                  <a:srgbClr val="222222"/>
                </a:solidFill>
                <a:latin typeface="Times New Roman"/>
                <a:ea typeface="Times New Roman"/>
                <a:cs typeface="Times New Roman"/>
                <a:sym typeface="Times New Roman"/>
              </a:rPr>
              <a:t>might seek to evoke an intention to act and provide instructions on how to implement that intention. </a:t>
            </a:r>
            <a:endParaRPr/>
          </a:p>
          <a:p>
            <a:pPr indent="0" lvl="0" marL="0" rtl="0" algn="l">
              <a:spcBef>
                <a:spcPts val="0"/>
              </a:spcBef>
              <a:spcAft>
                <a:spcPts val="0"/>
              </a:spcAft>
              <a:buNone/>
            </a:pPr>
            <a:r>
              <a:t/>
            </a:r>
            <a:endParaRPr b="0" i="0" sz="1200" u="none" strike="noStrike">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0" i="0" lang="en-GB" sz="1200" u="none" strike="noStrike">
                <a:solidFill>
                  <a:srgbClr val="222222"/>
                </a:solidFill>
                <a:latin typeface="Times New Roman"/>
                <a:ea typeface="Times New Roman"/>
                <a:cs typeface="Times New Roman"/>
                <a:sym typeface="Times New Roman"/>
              </a:rPr>
              <a:t>We relate the action-intention component to the use of verbs, a linguistic category prototypically related to </a:t>
            </a:r>
            <a:endParaRPr/>
          </a:p>
          <a:p>
            <a:pPr indent="0" lvl="0" marL="0" rtl="0" algn="l">
              <a:spcBef>
                <a:spcPts val="0"/>
              </a:spcBef>
              <a:spcAft>
                <a:spcPts val="0"/>
              </a:spcAft>
              <a:buNone/>
            </a:pPr>
            <a:r>
              <a:t/>
            </a:r>
            <a:endParaRPr b="0" i="0" sz="1200" u="none" strike="noStrike">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0" i="0" lang="en-GB" sz="1200" u="none" strike="noStrike">
                <a:solidFill>
                  <a:srgbClr val="222222"/>
                </a:solidFill>
                <a:latin typeface="Times New Roman"/>
                <a:ea typeface="Times New Roman"/>
                <a:cs typeface="Times New Roman"/>
                <a:sym typeface="Times New Roman"/>
              </a:rPr>
              <a:t>and action planning to concreteness representing imaginable or contextualized information necessary for implementation. </a:t>
            </a:r>
            <a:endParaRPr/>
          </a:p>
          <a:p>
            <a:pPr indent="0" lvl="0" marL="0" rtl="0" algn="l">
              <a:spcBef>
                <a:spcPts val="0"/>
              </a:spcBef>
              <a:spcAft>
                <a:spcPts val="0"/>
              </a:spcAft>
              <a:buNone/>
            </a:pPr>
            <a:r>
              <a:t/>
            </a:r>
            <a:endParaRPr b="0" i="0" sz="1200" u="none" strike="noStrike">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0" i="0" lang="en-GB" sz="1200" u="none" strike="noStrike">
                <a:solidFill>
                  <a:srgbClr val="222222"/>
                </a:solidFill>
                <a:latin typeface="Times New Roman"/>
                <a:ea typeface="Times New Roman"/>
                <a:cs typeface="Times New Roman"/>
                <a:sym typeface="Times New Roman"/>
              </a:rPr>
              <a:t>The two features can be decoded from language and prompt recipients to act along the speaker's intentions, thus contributing to the construction of the shared meaning between the involved partners.</a:t>
            </a:r>
            <a:endParaRPr b="0">
              <a:latin typeface="Times New Roman"/>
              <a:ea typeface="Times New Roman"/>
              <a:cs typeface="Times New Roman"/>
              <a:sym typeface="Times New Roman"/>
            </a:endParaRPr>
          </a:p>
          <a:p>
            <a:pPr indent="0" lvl="0" marL="0" rtl="0" algn="l">
              <a:spcBef>
                <a:spcPts val="0"/>
              </a:spcBef>
              <a:spcAft>
                <a:spcPts val="0"/>
              </a:spcAft>
              <a:buNone/>
            </a:pPr>
            <a:r>
              <a:t/>
            </a:r>
            <a:endParaRPr b="0" i="0" sz="1200" u="none" strike="noStrike">
              <a:solidFill>
                <a:schemeClr val="dk1"/>
              </a:solidFill>
              <a:latin typeface="Times New Roman"/>
              <a:ea typeface="Times New Roman"/>
              <a:cs typeface="Times New Roman"/>
              <a:sym typeface="Times New Roman"/>
            </a:endParaRPr>
          </a:p>
        </p:txBody>
      </p:sp>
      <p:sp>
        <p:nvSpPr>
          <p:cNvPr id="135" name="Google Shape;135;g302dbfe21e8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e59a49e7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2e59a49e7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2dbfe21e8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302dbfe21e8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GB">
                <a:solidFill>
                  <a:srgbClr val="FF0000"/>
                </a:solidFill>
              </a:rPr>
              <a:t>A + R should link these features to message persuasiveness</a:t>
            </a:r>
            <a:endParaRPr b="1">
              <a:solidFill>
                <a:srgbClr val="FF0000"/>
              </a:solidFill>
            </a:endParaRPr>
          </a:p>
        </p:txBody>
      </p:sp>
      <p:sp>
        <p:nvSpPr>
          <p:cNvPr id="146" name="Google Shape;146;g302dbfe21e8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02dbfe21e8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302dbfe21e8_0_7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02dbfe21e8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302dbfe21e8_0_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02dbfe21e8_0_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02dbfe21e8_0_8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302dbfe21e8_0_8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e5eec9975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e5eec9975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Why agency is relevant for elections (mobilization)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65c0b5665359dcf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65c0b5665359dcf6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KEEP ONLY ELECTION AND JAN 6th (VERTICAL LINES)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 HIDE RIGHT HAND SIDE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65c0b5665359dcf6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65c0b5665359dcf6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e59c40a32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e59c40a328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e59c40a32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2e59c40a32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2dbfe21e8_0_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302dbfe21e8_0_6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156" name="Google Shape;156;g302dbfe21e8_0_6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e59c40a32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2e59c40a32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e59c40a32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2e59c40a328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4" name="Google Shape;91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e5eec997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2e5eec9975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2dbfe21e8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302dbfe21e8_0_6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163" name="Google Shape;163;g302dbfe21e8_0_6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65c0b5665359dcf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65c0b5665359dcf6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65c0b5665359dcf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g65c0b5665359dcf6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65c0b5665359dcf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65c0b5665359dcf6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65c0b5665359dcf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g65c0b5665359dcf6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65c0b5665359dcf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g65c0b5665359dcf6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2dbfe21e8_0_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302dbfe21e8_0_6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170" name="Google Shape;170;g302dbfe21e8_0_6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 HIDE RIGHT HAND SIDE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e6c7bc6b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1" name="Google Shape;1061;g2e6c7bc6bd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2dbfe21e8_0_6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302dbfe21e8_0_6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177" name="Google Shape;177;g302dbfe21e8_0_6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02dbfe21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302dbfe21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02dbfe21e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g302dbfe21e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2dbfe21e8_0_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302dbfe21e8_0_8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185" name="Google Shape;185;g302dbfe21e8_0_8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2dbfe21e8_0_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02dbfe21e8_0_6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193" name="Google Shape;193;g302dbfe21e8_0_6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2dbfe21e8_0_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02dbfe21e8_0_6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201" name="Google Shape;201;g302dbfe21e8_0_6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2dbfe21e8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302dbfe21e8_0_5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i="0" sz="1200">
              <a:latin typeface="Times New Roman"/>
              <a:ea typeface="Times New Roman"/>
              <a:cs typeface="Times New Roman"/>
              <a:sym typeface="Times New Roman"/>
            </a:endParaRPr>
          </a:p>
        </p:txBody>
      </p:sp>
      <p:sp>
        <p:nvSpPr>
          <p:cNvPr id="71" name="Google Shape;71;g302dbfe21e8_0_5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2dbfe21e8_0_7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302dbfe21e8_0_7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209" name="Google Shape;209;g302dbfe21e8_0_7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2dbfe21e8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302dbfe21e8_0_7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217" name="Google Shape;217;g302dbfe21e8_0_7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2dbfe21e8_0_7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302dbfe21e8_0_7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225" name="Google Shape;225;g302dbfe21e8_0_7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2dbfe21e8_0_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302dbfe21e8_0_7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232" name="Google Shape;232;g302dbfe21e8_0_7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2dbfe21e8_0_7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302dbfe21e8_0_7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239" name="Google Shape;239;g302dbfe21e8_0_7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2dbfe21e8_0_7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302dbfe21e8_0_7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Times New Roman"/>
              <a:buNone/>
            </a:pPr>
            <a:r>
              <a:rPr lang="en-GB" sz="1600">
                <a:solidFill>
                  <a:schemeClr val="dk1"/>
                </a:solidFill>
                <a:latin typeface="Times New Roman"/>
                <a:ea typeface="Times New Roman"/>
                <a:cs typeface="Times New Roman"/>
                <a:sym typeface="Times New Roman"/>
              </a:rPr>
              <a:t>"How likely are you to do the following": - "Volunteer your time or money in the next four weeks" - "Engage in voluntary work more than in the past four weeks" - "Support a charitable organisation or event in the next four weeks"</a:t>
            </a:r>
            <a:endParaRPr sz="2000">
              <a:solidFill>
                <a:srgbClr val="CC0000"/>
              </a:solidFill>
              <a:latin typeface="Montserrat ExtraBold"/>
              <a:ea typeface="Montserrat ExtraBold"/>
              <a:cs typeface="Montserrat ExtraBold"/>
              <a:sym typeface="Montserrat ExtraBold"/>
            </a:endParaRPr>
          </a:p>
        </p:txBody>
      </p:sp>
      <p:sp>
        <p:nvSpPr>
          <p:cNvPr id="247" name="Google Shape;247;g302dbfe21e8_0_7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2dbfe21e8_0_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02dbfe21e8_0_7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500">
                <a:solidFill>
                  <a:srgbClr val="CC0000"/>
                </a:solidFill>
                <a:latin typeface="Montserrat ExtraBold"/>
                <a:ea typeface="Montserrat ExtraBold"/>
                <a:cs typeface="Montserrat ExtraBold"/>
                <a:sym typeface="Montserrat ExtraBold"/>
              </a:rPr>
              <a:t>We tested whether agentic communication occurs in real life context. We took a </a:t>
            </a:r>
            <a:endParaRPr sz="1500">
              <a:solidFill>
                <a:srgbClr val="CC0000"/>
              </a:solidFill>
              <a:latin typeface="Montserrat ExtraBold"/>
              <a:ea typeface="Montserrat ExtraBold"/>
              <a:cs typeface="Montserrat ExtraBold"/>
              <a:sym typeface="Montserrat ExtraBold"/>
            </a:endParaRPr>
          </a:p>
        </p:txBody>
      </p:sp>
      <p:sp>
        <p:nvSpPr>
          <p:cNvPr id="255" name="Google Shape;255;g302dbfe21e8_0_7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2dbfe21e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302dbfe21e8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02dbfe21e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302dbfe21e8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2dbfe21e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302dbfe21e8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2dbfe21e8_0_5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302dbfe21e8_0_5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strike="noStrike">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b="0" i="0" lang="en-GB" sz="1200" u="none" strike="noStrike">
                <a:solidFill>
                  <a:srgbClr val="FF0000"/>
                </a:solidFill>
                <a:latin typeface="Times New Roman"/>
                <a:ea typeface="Times New Roman"/>
                <a:cs typeface="Times New Roman"/>
                <a:sym typeface="Times New Roman"/>
              </a:rPr>
              <a:t>The ability to form shared representations of tasks has been considered a “cornerstone of social cognition”, because it allows for functional human interactions often based on common goals.</a:t>
            </a:r>
            <a:endParaRPr>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b="0" i="0" lang="en-GB" sz="1200" u="none" strike="noStrike">
                <a:solidFill>
                  <a:srgbClr val="FF0000"/>
                </a:solidFill>
                <a:latin typeface="Times New Roman"/>
                <a:ea typeface="Times New Roman"/>
                <a:cs typeface="Times New Roman"/>
                <a:sym typeface="Times New Roman"/>
              </a:rPr>
              <a:t>For action coordination, communication is crucial, therefore we </a:t>
            </a:r>
            <a:r>
              <a:rPr lang="en-GB">
                <a:solidFill>
                  <a:srgbClr val="FF0000"/>
                </a:solidFill>
                <a:latin typeface="Times New Roman"/>
                <a:ea typeface="Times New Roman"/>
                <a:cs typeface="Times New Roman"/>
                <a:sym typeface="Times New Roman"/>
              </a:rPr>
              <a:t>explored</a:t>
            </a:r>
            <a:r>
              <a:rPr b="0" i="0" lang="en-GB" sz="1200" u="none" strike="noStrike">
                <a:solidFill>
                  <a:srgbClr val="FF0000"/>
                </a:solidFill>
                <a:latin typeface="Times New Roman"/>
                <a:ea typeface="Times New Roman"/>
                <a:cs typeface="Times New Roman"/>
                <a:sym typeface="Times New Roman"/>
              </a:rPr>
              <a:t> linguistic factors involved in encouraging/mobilizing others.</a:t>
            </a:r>
            <a:endParaRPr b="0" i="0" sz="1200" u="none" strike="noStrike">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FF0000"/>
                </a:solidFill>
                <a:latin typeface="Times New Roman"/>
                <a:ea typeface="Times New Roman"/>
                <a:cs typeface="Times New Roman"/>
                <a:sym typeface="Times New Roman"/>
              </a:rPr>
              <a:t>If is  is so ubiquitous then the should be universal linguistic components that are clear for both authors and recipients</a:t>
            </a:r>
            <a:endParaRPr b="1">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b="0" i="0" sz="1200" u="none" strike="noStrike">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i="0" lang="en-GB" sz="1200">
                <a:solidFill>
                  <a:srgbClr val="434343"/>
                </a:solidFill>
                <a:latin typeface="Times New Roman"/>
                <a:ea typeface="Times New Roman"/>
                <a:cs typeface="Times New Roman"/>
                <a:sym typeface="Times New Roman"/>
              </a:rPr>
              <a:t>Do people who aim to encourage others to do something use specific linguistic devices?</a:t>
            </a:r>
            <a:endParaRPr/>
          </a:p>
          <a:p>
            <a:pPr indent="0" lvl="0" marL="0" rtl="0" algn="l">
              <a:spcBef>
                <a:spcPts val="0"/>
              </a:spcBef>
              <a:spcAft>
                <a:spcPts val="0"/>
              </a:spcAft>
              <a:buNone/>
            </a:pPr>
            <a:r>
              <a:t/>
            </a:r>
            <a:endParaRPr i="0" sz="12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i="0" lang="en-GB" sz="1200">
                <a:solidFill>
                  <a:srgbClr val="434343"/>
                </a:solidFill>
                <a:latin typeface="Times New Roman"/>
                <a:ea typeface="Times New Roman"/>
                <a:cs typeface="Times New Roman"/>
                <a:sym typeface="Times New Roman"/>
              </a:rPr>
              <a:t>Is that communication understood by recipients according to the speaker’s intention?</a:t>
            </a:r>
            <a:endParaRPr/>
          </a:p>
          <a:p>
            <a:pPr indent="0" lvl="0" marL="0" marR="0" rtl="0" algn="l">
              <a:lnSpc>
                <a:spcPct val="100000"/>
              </a:lnSpc>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i="0" sz="1200">
              <a:latin typeface="Times New Roman"/>
              <a:ea typeface="Times New Roman"/>
              <a:cs typeface="Times New Roman"/>
              <a:sym typeface="Times New Roman"/>
            </a:endParaRPr>
          </a:p>
        </p:txBody>
      </p:sp>
      <p:sp>
        <p:nvSpPr>
          <p:cNvPr id="78" name="Google Shape;78;g302dbfe21e8_0_5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02dbfe21e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302dbfe21e8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2dbfe21e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302dbfe21e8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2dbfe21e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302dbfe21e8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02dbfe21e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02dbfe21e8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02dbfe21e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302dbfe21e8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2dbfe21e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302dbfe21e8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2dbfe21e8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302dbfe21e8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2dbfe21e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302dbfe21e8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2dbfe21e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302dbfe21e8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2dbfe21e8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02dbfe21e8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302dbfe21e8_0_23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2dbfe21e8_0_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g302dbfe21e8_0_5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i="0" sz="1200">
              <a:latin typeface="Times New Roman"/>
              <a:ea typeface="Times New Roman"/>
              <a:cs typeface="Times New Roman"/>
              <a:sym typeface="Times New Roman"/>
            </a:endParaRPr>
          </a:p>
        </p:txBody>
      </p:sp>
      <p:sp>
        <p:nvSpPr>
          <p:cNvPr id="85" name="Google Shape;85;g302dbfe21e8_0_5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02dbfe21e8_0_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302dbfe21e8_0_7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331" name="Google Shape;331;g302dbfe21e8_0_7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2dbfe21e8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302dbfe21e8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Why agency is relevant for elections (mobilization)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2dbfe21e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02dbfe21e8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02dbfe21e8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02dbfe21e8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KEEP ONLY ELECTION AND JAN 6th (VERTICAL LINES)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 HIDE RIGHT HAND SIDE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2dbfe21e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302dbfe21e8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02dbfe21e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302dbfe21e8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02dbfe21e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302dbfe21e8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02dbfe21e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302dbfe21e8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02dbfe21e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302dbfe21e8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02dbfe21e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302dbfe21e8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2dbfe21e8_0_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g302dbfe21e8_0_5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500">
                <a:solidFill>
                  <a:srgbClr val="CC0000"/>
                </a:solidFill>
                <a:latin typeface="Montserrat ExtraBold"/>
                <a:ea typeface="Montserrat ExtraBold"/>
                <a:cs typeface="Montserrat ExtraBold"/>
                <a:sym typeface="Montserrat ExtraBold"/>
              </a:rPr>
              <a:t>FIXME</a:t>
            </a:r>
            <a:endParaRPr i="0" sz="1500">
              <a:solidFill>
                <a:srgbClr val="CC0000"/>
              </a:solidFill>
              <a:latin typeface="Montserrat ExtraBold"/>
              <a:ea typeface="Montserrat ExtraBold"/>
              <a:cs typeface="Montserrat ExtraBold"/>
              <a:sym typeface="Montserrat ExtraBold"/>
            </a:endParaRPr>
          </a:p>
        </p:txBody>
      </p:sp>
      <p:sp>
        <p:nvSpPr>
          <p:cNvPr id="92" name="Google Shape;92;g302dbfe21e8_0_5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2dbfe21e8_0_2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GB">
                <a:latin typeface="Times New Roman"/>
                <a:ea typeface="Times New Roman"/>
                <a:cs typeface="Times New Roman"/>
                <a:sym typeface="Times New Roman"/>
              </a:rPr>
            </a:br>
            <a:br>
              <a:rPr lang="en-GB">
                <a:latin typeface="Times New Roman"/>
                <a:ea typeface="Times New Roman"/>
                <a:cs typeface="Times New Roman"/>
                <a:sym typeface="Times New Roman"/>
              </a:rPr>
            </a:br>
            <a:endParaRPr/>
          </a:p>
        </p:txBody>
      </p:sp>
      <p:sp>
        <p:nvSpPr>
          <p:cNvPr id="395" name="Google Shape;395;g302dbfe21e8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02dbfe21e8_0_2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02dbfe21e8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02dbfe21e8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02dbfe21e8_0_3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discussion</a:t>
            </a:r>
            <a:endParaRPr b="1">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0000FF"/>
                </a:solidFill>
                <a:latin typeface="Times New Roman"/>
                <a:ea typeface="Times New Roman"/>
                <a:cs typeface="Times New Roman"/>
                <a:sym typeface="Times New Roman"/>
              </a:rPr>
              <a:t>This investigation is important because knowing what can increase social mobilization is particularly relevant nowadays, given the number of pressing issues that the world faces. The very same knowledge, however, can be used to inform a wider audience about how to become immune to that strategy when employed in a manipulative manner.</a:t>
            </a:r>
            <a:endParaRPr>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0000"/>
                </a:solidFill>
              </a:rPr>
              <a:t>INNOCULATION</a:t>
            </a:r>
            <a:endParaRPr>
              <a:solidFill>
                <a:srgbClr val="FF0000"/>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GB"/>
              <a:t>We intent to develop LLM to detect communication aimed and persuasion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N1=800 </a:t>
            </a:r>
            <a:endParaRPr b="1"/>
          </a:p>
          <a:p>
            <a:pPr indent="0" lvl="0" marL="0" rtl="0" algn="l">
              <a:spcBef>
                <a:spcPts val="0"/>
              </a:spcBef>
              <a:spcAft>
                <a:spcPts val="0"/>
              </a:spcAft>
              <a:buNone/>
            </a:pPr>
            <a:r>
              <a:rPr b="1" lang="en-GB"/>
              <a:t>N2=800</a:t>
            </a:r>
            <a:endParaRPr b="1"/>
          </a:p>
        </p:txBody>
      </p:sp>
      <p:sp>
        <p:nvSpPr>
          <p:cNvPr id="409" name="Google Shape;409;g302dbfe21e8_0_3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02dbfe21e8_0_8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02dbfe21e8_0_8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discussion</a:t>
            </a:r>
            <a:endParaRPr b="1">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0000FF"/>
                </a:solidFill>
                <a:latin typeface="Times New Roman"/>
                <a:ea typeface="Times New Roman"/>
                <a:cs typeface="Times New Roman"/>
                <a:sym typeface="Times New Roman"/>
              </a:rPr>
              <a:t>This investigation is important because knowing what can increase social mobilization is particularly relevant nowadays, given the number of pressing issues that the world faces. The very same knowledge, however, can be used to inform a wider audience about how to become immune to that strategy when employed in a manipulative manner.</a:t>
            </a:r>
            <a:endParaRPr>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0000"/>
                </a:solidFill>
              </a:rPr>
              <a:t>INNOCULATION</a:t>
            </a:r>
            <a:endParaRPr>
              <a:solidFill>
                <a:srgbClr val="FF0000"/>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GB"/>
              <a:t>We intent to develop LLM to detect communication aimed and persuasion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N1=800 </a:t>
            </a:r>
            <a:endParaRPr b="1"/>
          </a:p>
          <a:p>
            <a:pPr indent="0" lvl="0" marL="0" rtl="0" algn="l">
              <a:spcBef>
                <a:spcPts val="0"/>
              </a:spcBef>
              <a:spcAft>
                <a:spcPts val="0"/>
              </a:spcAft>
              <a:buNone/>
            </a:pPr>
            <a:r>
              <a:rPr b="1" lang="en-GB"/>
              <a:t>N2=800</a:t>
            </a:r>
            <a:endParaRPr b="1"/>
          </a:p>
        </p:txBody>
      </p:sp>
      <p:sp>
        <p:nvSpPr>
          <p:cNvPr id="415" name="Google Shape;415;g302dbfe21e8_0_8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2dbfe21e8_0_8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2dbfe21e8_0_8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discussion</a:t>
            </a:r>
            <a:endParaRPr b="1">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0000FF"/>
                </a:solidFill>
                <a:latin typeface="Times New Roman"/>
                <a:ea typeface="Times New Roman"/>
                <a:cs typeface="Times New Roman"/>
                <a:sym typeface="Times New Roman"/>
              </a:rPr>
              <a:t>This investigation is important because knowing what can increase social mobilization is particularly relevant nowadays, given the number of pressing issues that the world faces. The very same knowledge, however, can be used to inform a wider audience about how to become immune to that strategy when employed in a manipulative manner.</a:t>
            </a:r>
            <a:endParaRPr>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rPr lang="en-GB">
                <a:solidFill>
                  <a:srgbClr val="FF0000"/>
                </a:solidFill>
              </a:rPr>
              <a:t>INNOCULATION</a:t>
            </a:r>
            <a:endParaRPr>
              <a:solidFill>
                <a:srgbClr val="FF0000"/>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GB"/>
              <a:t>We intent to develop LLM to detect communication aimed and persuasion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N1=800 </a:t>
            </a:r>
            <a:endParaRPr b="1"/>
          </a:p>
          <a:p>
            <a:pPr indent="0" lvl="0" marL="0" rtl="0" algn="l">
              <a:spcBef>
                <a:spcPts val="0"/>
              </a:spcBef>
              <a:spcAft>
                <a:spcPts val="0"/>
              </a:spcAft>
              <a:buNone/>
            </a:pPr>
            <a:r>
              <a:rPr b="1" lang="en-GB"/>
              <a:t>N2=800</a:t>
            </a:r>
            <a:endParaRPr b="1"/>
          </a:p>
        </p:txBody>
      </p:sp>
      <p:sp>
        <p:nvSpPr>
          <p:cNvPr id="422" name="Google Shape;422;g302dbfe21e8_0_8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2dbfe21e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02dbfe21e8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02dbfe21e8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02dbfe21e8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2dbfe21e8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302dbfe21e8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02dbfe21e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302dbfe21e8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02dbfe21e8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302dbfe21e8_0_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KEEP ONLY ELECTION AND JAN 6th (VERTICAL LINES)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 HIDE RIGHT HAND SIDE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2dbfe21e8_0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302dbfe21e8_0_6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500">
                <a:solidFill>
                  <a:srgbClr val="CC0000"/>
                </a:solidFill>
                <a:latin typeface="Montserrat ExtraBold"/>
                <a:ea typeface="Montserrat ExtraBold"/>
                <a:cs typeface="Montserrat ExtraBold"/>
                <a:sym typeface="Montserrat ExtraBold"/>
              </a:rPr>
              <a:t>FIXME</a:t>
            </a:r>
            <a:endParaRPr sz="1500">
              <a:solidFill>
                <a:srgbClr val="CC0000"/>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200"/>
              <a:buFont typeface="Calibri"/>
              <a:buNone/>
            </a:pPr>
            <a:r>
              <a:rPr lang="en-GB" sz="1200">
                <a:solidFill>
                  <a:schemeClr val="dk1"/>
                </a:solidFill>
              </a:rPr>
              <a:t>why cues of agency can be considered a good candidate for being recognizable both by the message author and the message recipient. </a:t>
            </a:r>
            <a:endParaRPr>
              <a:solidFill>
                <a:schemeClr val="dk1"/>
              </a:solidFill>
            </a:endParaRPr>
          </a:p>
          <a:p>
            <a:pPr indent="0" lvl="0" marL="0" rtl="0" algn="l">
              <a:spcBef>
                <a:spcPts val="0"/>
              </a:spcBef>
              <a:spcAft>
                <a:spcPts val="0"/>
              </a:spcAft>
              <a:buClr>
                <a:schemeClr val="dk1"/>
              </a:buClr>
              <a:buSzPts val="1200"/>
              <a:buFont typeface="Calibri"/>
              <a:buNone/>
            </a:pPr>
            <a:r>
              <a:t/>
            </a:r>
            <a:endParaRPr sz="1200">
              <a:solidFill>
                <a:schemeClr val="dk1"/>
              </a:solidFill>
            </a:endParaRPr>
          </a:p>
          <a:p>
            <a:pPr indent="0" lvl="0" marL="0" rtl="0" algn="l">
              <a:spcBef>
                <a:spcPts val="0"/>
              </a:spcBef>
              <a:spcAft>
                <a:spcPts val="0"/>
              </a:spcAft>
              <a:buClr>
                <a:schemeClr val="dk1"/>
              </a:buClr>
              <a:buFont typeface="Arial"/>
              <a:buNone/>
            </a:pPr>
            <a:r>
              <a:rPr b="1" lang="en-GB">
                <a:solidFill>
                  <a:srgbClr val="FF0000"/>
                </a:solidFill>
              </a:rPr>
              <a:t>Found to be effective in persuasive communication</a:t>
            </a:r>
            <a:endParaRPr b="1">
              <a:solidFill>
                <a:srgbClr val="FF0000"/>
              </a:solidFill>
            </a:endParaRPr>
          </a:p>
          <a:p>
            <a:pPr indent="0" lvl="0" marL="0" rtl="0" algn="l">
              <a:spcBef>
                <a:spcPts val="0"/>
              </a:spcBef>
              <a:spcAft>
                <a:spcPts val="0"/>
              </a:spcAft>
              <a:buClr>
                <a:schemeClr val="dk1"/>
              </a:buClr>
              <a:buFont typeface="Arial"/>
              <a:buNone/>
            </a:pPr>
            <a:r>
              <a:rPr b="1" lang="en-GB">
                <a:solidFill>
                  <a:srgbClr val="FF0000"/>
                </a:solidFill>
              </a:rPr>
              <a:t>Verbs ™</a:t>
            </a:r>
            <a:endParaRPr b="1">
              <a:solidFill>
                <a:srgbClr val="FF0000"/>
              </a:solidFill>
            </a:endParaRPr>
          </a:p>
          <a:p>
            <a:pPr indent="0" lvl="0" marL="0" rtl="0" algn="l">
              <a:spcBef>
                <a:spcPts val="0"/>
              </a:spcBef>
              <a:spcAft>
                <a:spcPts val="0"/>
              </a:spcAft>
              <a:buClr>
                <a:schemeClr val="dk1"/>
              </a:buClr>
              <a:buFont typeface="Arial"/>
              <a:buNone/>
            </a:pPr>
            <a:r>
              <a:rPr b="1" lang="en-GB">
                <a:solidFill>
                  <a:srgbClr val="FF0000"/>
                </a:solidFill>
              </a:rPr>
              <a:t>Lets do Science</a:t>
            </a:r>
            <a:endParaRPr sz="1500">
              <a:solidFill>
                <a:srgbClr val="CC0000"/>
              </a:solidFill>
              <a:latin typeface="Montserrat ExtraBold"/>
              <a:ea typeface="Montserrat ExtraBold"/>
              <a:cs typeface="Montserrat ExtraBold"/>
              <a:sym typeface="Montserrat ExtraBold"/>
            </a:endParaRPr>
          </a:p>
        </p:txBody>
      </p:sp>
      <p:sp>
        <p:nvSpPr>
          <p:cNvPr id="99" name="Google Shape;99;g302dbfe21e8_0_6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2dbfe21e8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02dbfe21e8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Concreteness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02dbfe21e8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02dbfe21e8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Baseform Verbs WOBH</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02dbfe21e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302dbfe21e8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02dbfe21e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302dbfe21e8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MORE ON AGENCY &lt;- introduce political language COLLECTIVE ACTION ALREADY HERE</a:t>
            </a:r>
            <a:endParaRPr/>
          </a:p>
          <a:p>
            <a:pPr indent="0" lvl="0" marL="0" rtl="0" algn="l">
              <a:lnSpc>
                <a:spcPct val="100000"/>
              </a:lnSpc>
              <a:spcBef>
                <a:spcPts val="0"/>
              </a:spcBef>
              <a:spcAft>
                <a:spcPts val="0"/>
              </a:spcAft>
              <a:buSzPts val="1100"/>
              <a:buNone/>
            </a:pPr>
            <a:r>
              <a:rPr lang="en-GB"/>
              <a:t>SLOW DOWN HERE</a:t>
            </a:r>
            <a:endParaRPr/>
          </a:p>
          <a:p>
            <a:pPr indent="0" lvl="0" marL="0" rtl="0" algn="l">
              <a:lnSpc>
                <a:spcPct val="100000"/>
              </a:lnSpc>
              <a:spcBef>
                <a:spcPts val="0"/>
              </a:spcBef>
              <a:spcAft>
                <a:spcPts val="0"/>
              </a:spcAft>
              <a:buSzPts val="1100"/>
              <a:buNone/>
            </a:pPr>
            <a:r>
              <a:rPr lang="en-GB"/>
              <a:t>STRIVE ACHIEVE DOMINATE </a:t>
            </a:r>
            <a:endParaRPr/>
          </a:p>
          <a:p>
            <a:pPr indent="0" lvl="0" marL="0" rtl="0" algn="l">
              <a:lnSpc>
                <a:spcPct val="100000"/>
              </a:lnSpc>
              <a:spcBef>
                <a:spcPts val="0"/>
              </a:spcBef>
              <a:spcAft>
                <a:spcPts val="0"/>
              </a:spcAft>
              <a:buSzPts val="1100"/>
              <a:buNone/>
            </a:pPr>
            <a:r>
              <a:rPr lang="en-GB"/>
              <a:t>Yes WE CAN!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MORE ON AGENCY &lt;- introduce political language COLLECTIVE ACTION ALREADY HERE</a:t>
            </a:r>
            <a:endParaRPr/>
          </a:p>
          <a:p>
            <a:pPr indent="0" lvl="0" marL="0" rtl="0" algn="l">
              <a:lnSpc>
                <a:spcPct val="100000"/>
              </a:lnSpc>
              <a:spcBef>
                <a:spcPts val="0"/>
              </a:spcBef>
              <a:spcAft>
                <a:spcPts val="0"/>
              </a:spcAft>
              <a:buSzPts val="1100"/>
              <a:buNone/>
            </a:pPr>
            <a:r>
              <a:rPr lang="en-GB"/>
              <a:t>SLOW DOWN HERE</a:t>
            </a:r>
            <a:endParaRPr/>
          </a:p>
          <a:p>
            <a:pPr indent="0" lvl="0" marL="0" rtl="0" algn="l">
              <a:lnSpc>
                <a:spcPct val="100000"/>
              </a:lnSpc>
              <a:spcBef>
                <a:spcPts val="0"/>
              </a:spcBef>
              <a:spcAft>
                <a:spcPts val="0"/>
              </a:spcAft>
              <a:buSzPts val="1100"/>
              <a:buNone/>
            </a:pPr>
            <a:r>
              <a:rPr lang="en-GB"/>
              <a:t>STRIVE ACHIEVE DOMINATE </a:t>
            </a:r>
            <a:endParaRPr/>
          </a:p>
          <a:p>
            <a:pPr indent="0" lvl="0" marL="0" rtl="0" algn="l">
              <a:lnSpc>
                <a:spcPct val="100000"/>
              </a:lnSpc>
              <a:spcBef>
                <a:spcPts val="0"/>
              </a:spcBef>
              <a:spcAft>
                <a:spcPts val="0"/>
              </a:spcAft>
              <a:buSzPts val="1100"/>
              <a:buNone/>
            </a:pPr>
            <a:r>
              <a:rPr lang="en-GB"/>
              <a:t>Yes WE CAN!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MORE ON AGENCY &lt;- introduce political language COLLECTIVE ACTION ALREADY HERE</a:t>
            </a:r>
            <a:endParaRPr/>
          </a:p>
          <a:p>
            <a:pPr indent="0" lvl="0" marL="0" rtl="0" algn="l">
              <a:lnSpc>
                <a:spcPct val="100000"/>
              </a:lnSpc>
              <a:spcBef>
                <a:spcPts val="0"/>
              </a:spcBef>
              <a:spcAft>
                <a:spcPts val="0"/>
              </a:spcAft>
              <a:buSzPts val="1100"/>
              <a:buNone/>
            </a:pPr>
            <a:r>
              <a:rPr lang="en-GB"/>
              <a:t>SLOW DOWN HERE</a:t>
            </a:r>
            <a:endParaRPr/>
          </a:p>
          <a:p>
            <a:pPr indent="0" lvl="0" marL="0" rtl="0" algn="l">
              <a:lnSpc>
                <a:spcPct val="100000"/>
              </a:lnSpc>
              <a:spcBef>
                <a:spcPts val="0"/>
              </a:spcBef>
              <a:spcAft>
                <a:spcPts val="0"/>
              </a:spcAft>
              <a:buSzPts val="1100"/>
              <a:buNone/>
            </a:pPr>
            <a:r>
              <a:rPr lang="en-GB"/>
              <a:t>STRIVE ACHIEVE DOMINATE </a:t>
            </a:r>
            <a:endParaRPr/>
          </a:p>
          <a:p>
            <a:pPr indent="0" lvl="0" marL="0" rtl="0" algn="l">
              <a:lnSpc>
                <a:spcPct val="100000"/>
              </a:lnSpc>
              <a:spcBef>
                <a:spcPts val="0"/>
              </a:spcBef>
              <a:spcAft>
                <a:spcPts val="0"/>
              </a:spcAft>
              <a:buSzPts val="1100"/>
              <a:buNone/>
            </a:pPr>
            <a:r>
              <a:rPr lang="en-GB"/>
              <a:t>Yes WE CAN!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MORE ON AGENCY &lt;- introduce political language COLLECTIVE ACTION ALREADY HERE</a:t>
            </a:r>
            <a:endParaRPr/>
          </a:p>
          <a:p>
            <a:pPr indent="0" lvl="0" marL="0" rtl="0" algn="l">
              <a:lnSpc>
                <a:spcPct val="100000"/>
              </a:lnSpc>
              <a:spcBef>
                <a:spcPts val="0"/>
              </a:spcBef>
              <a:spcAft>
                <a:spcPts val="0"/>
              </a:spcAft>
              <a:buSzPts val="1100"/>
              <a:buNone/>
            </a:pPr>
            <a:r>
              <a:rPr lang="en-GB"/>
              <a:t>SLOW DOWN HERE</a:t>
            </a:r>
            <a:endParaRPr/>
          </a:p>
          <a:p>
            <a:pPr indent="0" lvl="0" marL="0" rtl="0" algn="l">
              <a:lnSpc>
                <a:spcPct val="100000"/>
              </a:lnSpc>
              <a:spcBef>
                <a:spcPts val="0"/>
              </a:spcBef>
              <a:spcAft>
                <a:spcPts val="0"/>
              </a:spcAft>
              <a:buSzPts val="1100"/>
              <a:buNone/>
            </a:pPr>
            <a:r>
              <a:rPr lang="en-GB"/>
              <a:t>STRIVE ACHIEVE DOMINATE </a:t>
            </a:r>
            <a:endParaRPr/>
          </a:p>
          <a:p>
            <a:pPr indent="0" lvl="0" marL="0" rtl="0" algn="l">
              <a:lnSpc>
                <a:spcPct val="100000"/>
              </a:lnSpc>
              <a:spcBef>
                <a:spcPts val="0"/>
              </a:spcBef>
              <a:spcAft>
                <a:spcPts val="0"/>
              </a:spcAft>
              <a:buSzPts val="1100"/>
              <a:buNone/>
            </a:pPr>
            <a:r>
              <a:rPr lang="en-GB"/>
              <a:t>Yes WE CAN!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MORE ON AGENCY &lt;- introduce political language COLLECTIVE ACTION ALREADY HERE</a:t>
            </a:r>
            <a:endParaRPr/>
          </a:p>
          <a:p>
            <a:pPr indent="0" lvl="0" marL="0" rtl="0" algn="l">
              <a:lnSpc>
                <a:spcPct val="100000"/>
              </a:lnSpc>
              <a:spcBef>
                <a:spcPts val="0"/>
              </a:spcBef>
              <a:spcAft>
                <a:spcPts val="0"/>
              </a:spcAft>
              <a:buSzPts val="1100"/>
              <a:buNone/>
            </a:pPr>
            <a:r>
              <a:rPr lang="en-GB"/>
              <a:t>SLOW DOWN HERE</a:t>
            </a:r>
            <a:endParaRPr/>
          </a:p>
          <a:p>
            <a:pPr indent="0" lvl="0" marL="0" rtl="0" algn="l">
              <a:lnSpc>
                <a:spcPct val="100000"/>
              </a:lnSpc>
              <a:spcBef>
                <a:spcPts val="0"/>
              </a:spcBef>
              <a:spcAft>
                <a:spcPts val="0"/>
              </a:spcAft>
              <a:buSzPts val="1100"/>
              <a:buNone/>
            </a:pPr>
            <a:r>
              <a:rPr lang="en-GB"/>
              <a:t>STRIVE ACHIEVE DOMINATE </a:t>
            </a:r>
            <a:endParaRPr/>
          </a:p>
          <a:p>
            <a:pPr indent="0" lvl="0" marL="0" rtl="0" algn="l">
              <a:lnSpc>
                <a:spcPct val="100000"/>
              </a:lnSpc>
              <a:spcBef>
                <a:spcPts val="0"/>
              </a:spcBef>
              <a:spcAft>
                <a:spcPts val="0"/>
              </a:spcAft>
              <a:buSzPts val="1100"/>
              <a:buNone/>
            </a:pPr>
            <a:r>
              <a:rPr lang="en-GB"/>
              <a:t>Yes WE CAN!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2dbfe21e8_0_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302dbfe21e8_0_8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500">
                <a:solidFill>
                  <a:srgbClr val="CC0000"/>
                </a:solidFill>
                <a:latin typeface="Montserrat ExtraBold"/>
                <a:ea typeface="Montserrat ExtraBold"/>
                <a:cs typeface="Montserrat ExtraBold"/>
                <a:sym typeface="Montserrat ExtraBold"/>
              </a:rPr>
              <a:t>FIXME</a:t>
            </a:r>
            <a:endParaRPr sz="1500">
              <a:solidFill>
                <a:srgbClr val="CC0000"/>
              </a:solidFill>
              <a:latin typeface="Montserrat ExtraBold"/>
              <a:ea typeface="Montserrat ExtraBold"/>
              <a:cs typeface="Montserrat ExtraBold"/>
              <a:sym typeface="Montserrat ExtraBold"/>
            </a:endParaRPr>
          </a:p>
          <a:p>
            <a:pPr indent="0" lvl="0" marL="0" rtl="0" algn="l">
              <a:spcBef>
                <a:spcPts val="0"/>
              </a:spcBef>
              <a:spcAft>
                <a:spcPts val="0"/>
              </a:spcAft>
              <a:buSzPts val="1200"/>
              <a:buNone/>
            </a:pPr>
            <a:r>
              <a:rPr lang="en-GB" sz="1200">
                <a:solidFill>
                  <a:schemeClr val="dk1"/>
                </a:solidFill>
              </a:rPr>
              <a:t>why cues of agency can be considered a good candidate for being recognizable both by the message author and the message recipient. </a:t>
            </a:r>
            <a:endParaRPr>
              <a:solidFill>
                <a:schemeClr val="dk1"/>
              </a:solidFill>
            </a:endParaRPr>
          </a:p>
          <a:p>
            <a:pPr indent="0" lvl="0" marL="0" rtl="0" algn="l">
              <a:spcBef>
                <a:spcPts val="0"/>
              </a:spcBef>
              <a:spcAft>
                <a:spcPts val="0"/>
              </a:spcAft>
              <a:buSzPts val="1200"/>
              <a:buNone/>
            </a:pPr>
            <a:r>
              <a:t/>
            </a:r>
            <a:endParaRPr sz="1200">
              <a:solidFill>
                <a:schemeClr val="dk1"/>
              </a:solidFill>
            </a:endParaRPr>
          </a:p>
          <a:p>
            <a:pPr indent="0" lvl="0" marL="0" rtl="0" algn="l">
              <a:spcBef>
                <a:spcPts val="0"/>
              </a:spcBef>
              <a:spcAft>
                <a:spcPts val="0"/>
              </a:spcAft>
              <a:buNone/>
            </a:pPr>
            <a:r>
              <a:rPr b="1" lang="en-GB">
                <a:solidFill>
                  <a:srgbClr val="FF0000"/>
                </a:solidFill>
              </a:rPr>
              <a:t>Found to be effective in persuasive communication</a:t>
            </a:r>
            <a:endParaRPr b="1">
              <a:solidFill>
                <a:srgbClr val="FF0000"/>
              </a:solidFill>
            </a:endParaRPr>
          </a:p>
          <a:p>
            <a:pPr indent="0" lvl="0" marL="0" rtl="0" algn="l">
              <a:spcBef>
                <a:spcPts val="0"/>
              </a:spcBef>
              <a:spcAft>
                <a:spcPts val="0"/>
              </a:spcAft>
              <a:buNone/>
            </a:pPr>
            <a:r>
              <a:rPr b="1" lang="en-GB">
                <a:solidFill>
                  <a:srgbClr val="FF0000"/>
                </a:solidFill>
              </a:rPr>
              <a:t>Verbs ™</a:t>
            </a:r>
            <a:endParaRPr b="1">
              <a:solidFill>
                <a:srgbClr val="FF0000"/>
              </a:solidFill>
            </a:endParaRPr>
          </a:p>
          <a:p>
            <a:pPr indent="0" lvl="0" marL="0" rtl="0" algn="l">
              <a:spcBef>
                <a:spcPts val="0"/>
              </a:spcBef>
              <a:spcAft>
                <a:spcPts val="0"/>
              </a:spcAft>
              <a:buNone/>
            </a:pPr>
            <a:r>
              <a:rPr b="1" lang="en-GB">
                <a:solidFill>
                  <a:srgbClr val="FF0000"/>
                </a:solidFill>
              </a:rPr>
              <a:t>Lets do Science</a:t>
            </a:r>
            <a:endParaRPr sz="1500">
              <a:solidFill>
                <a:srgbClr val="CC0000"/>
              </a:solidFill>
              <a:latin typeface="Montserrat ExtraBold"/>
              <a:ea typeface="Montserrat ExtraBold"/>
              <a:cs typeface="Montserrat ExtraBold"/>
              <a:sym typeface="Montserrat ExtraBold"/>
            </a:endParaRPr>
          </a:p>
        </p:txBody>
      </p:sp>
      <p:sp>
        <p:nvSpPr>
          <p:cNvPr id="106" name="Google Shape;106;g302dbfe21e8_0_8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e5eec9975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e5eec9975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e6c7bc6b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2e6c7bc6bd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2dbfe21e8_0_8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302dbfe21e8_0_8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113" name="Google Shape;113;g302dbfe21e8_0_8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5eec997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e5eec9975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2dbfe21e8_0_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302dbfe21e8_0_6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500">
              <a:solidFill>
                <a:srgbClr val="CC0000"/>
              </a:solidFill>
              <a:latin typeface="Montserrat ExtraBold"/>
              <a:ea typeface="Montserrat ExtraBold"/>
              <a:cs typeface="Montserrat ExtraBold"/>
              <a:sym typeface="Montserrat ExtraBold"/>
            </a:endParaRPr>
          </a:p>
        </p:txBody>
      </p:sp>
      <p:sp>
        <p:nvSpPr>
          <p:cNvPr id="120" name="Google Shape;120;g302dbfe21e8_0_6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e5eec997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2e5eec99757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e5eec997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2e5eec99757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0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0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2a">
  <p:cSld name="Slajd tytułowy 2a">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g302dbfe21e8_0_526"/>
          <p:cNvSpPr txBox="1"/>
          <p:nvPr>
            <p:ph type="ctrTitle"/>
          </p:nvPr>
        </p:nvSpPr>
        <p:spPr>
          <a:xfrm>
            <a:off x="1044393" y="1146131"/>
            <a:ext cx="6753000" cy="1486200"/>
          </a:xfrm>
          <a:prstGeom prst="rect">
            <a:avLst/>
          </a:prstGeom>
          <a:noFill/>
          <a:ln>
            <a:noFill/>
          </a:ln>
        </p:spPr>
        <p:txBody>
          <a:bodyPr anchorCtr="0" anchor="b" bIns="0" lIns="0" spcFirstLastPara="1" rIns="0" wrap="square" tIns="0">
            <a:normAutofit/>
          </a:bodyPr>
          <a:lstStyle>
            <a:lvl1pPr lvl="0" marR="0" algn="l">
              <a:lnSpc>
                <a:spcPct val="80000"/>
              </a:lnSpc>
              <a:spcBef>
                <a:spcPts val="0"/>
              </a:spcBef>
              <a:spcAft>
                <a:spcPts val="0"/>
              </a:spcAft>
              <a:buClr>
                <a:srgbClr val="8C734B"/>
              </a:buClr>
              <a:buSzPts val="3000"/>
              <a:buFont typeface="Montserrat"/>
              <a:buNone/>
              <a:defRPr b="1" i="0" sz="3000" u="none" cap="none" strike="noStrike">
                <a:solidFill>
                  <a:srgbClr val="8C734B"/>
                </a:solidFill>
                <a:latin typeface="Montserrat"/>
                <a:ea typeface="Montserrat"/>
                <a:cs typeface="Montserrat"/>
                <a:sym typeface="Montserrat"/>
              </a:defRPr>
            </a:lvl1pPr>
            <a:lvl2pPr lvl="1">
              <a:spcBef>
                <a:spcPts val="0"/>
              </a:spcBef>
              <a:spcAft>
                <a:spcPts val="0"/>
              </a:spcAft>
              <a:buSzPts val="2800"/>
              <a:buNone/>
              <a:defRPr sz="1400"/>
            </a:lvl2pPr>
            <a:lvl3pPr lvl="2">
              <a:spcBef>
                <a:spcPts val="0"/>
              </a:spcBef>
              <a:spcAft>
                <a:spcPts val="0"/>
              </a:spcAft>
              <a:buSzPts val="2800"/>
              <a:buNone/>
              <a:defRPr sz="1400"/>
            </a:lvl3pPr>
            <a:lvl4pPr lvl="3">
              <a:spcBef>
                <a:spcPts val="0"/>
              </a:spcBef>
              <a:spcAft>
                <a:spcPts val="0"/>
              </a:spcAft>
              <a:buSzPts val="2800"/>
              <a:buNone/>
              <a:defRPr sz="1400"/>
            </a:lvl4pPr>
            <a:lvl5pPr lvl="4">
              <a:spcBef>
                <a:spcPts val="0"/>
              </a:spcBef>
              <a:spcAft>
                <a:spcPts val="0"/>
              </a:spcAft>
              <a:buSzPts val="2800"/>
              <a:buNone/>
              <a:defRPr sz="1400"/>
            </a:lvl5pPr>
            <a:lvl6pPr lvl="5">
              <a:spcBef>
                <a:spcPts val="0"/>
              </a:spcBef>
              <a:spcAft>
                <a:spcPts val="0"/>
              </a:spcAft>
              <a:buSzPts val="2800"/>
              <a:buNone/>
              <a:defRPr sz="1400"/>
            </a:lvl6pPr>
            <a:lvl7pPr lvl="6">
              <a:spcBef>
                <a:spcPts val="0"/>
              </a:spcBef>
              <a:spcAft>
                <a:spcPts val="0"/>
              </a:spcAft>
              <a:buSzPts val="2800"/>
              <a:buNone/>
              <a:defRPr sz="1400"/>
            </a:lvl7pPr>
            <a:lvl8pPr lvl="7">
              <a:spcBef>
                <a:spcPts val="0"/>
              </a:spcBef>
              <a:spcAft>
                <a:spcPts val="0"/>
              </a:spcAft>
              <a:buSzPts val="2800"/>
              <a:buNone/>
              <a:defRPr sz="1400"/>
            </a:lvl8pPr>
            <a:lvl9pPr lvl="8">
              <a:spcBef>
                <a:spcPts val="0"/>
              </a:spcBef>
              <a:spcAft>
                <a:spcPts val="0"/>
              </a:spcAft>
              <a:buSzPts val="2800"/>
              <a:buNone/>
              <a:defRPr sz="1400"/>
            </a:lvl9pPr>
          </a:lstStyle>
          <a:p/>
        </p:txBody>
      </p:sp>
      <p:sp>
        <p:nvSpPr>
          <p:cNvPr id="52" name="Google Shape;52;g302dbfe21e8_0_526"/>
          <p:cNvSpPr txBox="1"/>
          <p:nvPr>
            <p:ph idx="1" type="subTitle"/>
          </p:nvPr>
        </p:nvSpPr>
        <p:spPr>
          <a:xfrm>
            <a:off x="1044393" y="2751160"/>
            <a:ext cx="6753000" cy="1241700"/>
          </a:xfrm>
          <a:prstGeom prst="rect">
            <a:avLst/>
          </a:prstGeom>
          <a:noFill/>
          <a:ln>
            <a:noFill/>
          </a:ln>
        </p:spPr>
        <p:txBody>
          <a:bodyPr anchorCtr="0" anchor="t" bIns="0" lIns="0" spcFirstLastPara="1" rIns="0" wrap="square" tIns="0">
            <a:normAutofit/>
          </a:bodyPr>
          <a:lstStyle>
            <a:lvl1pPr lvl="0" marR="0" algn="l">
              <a:lnSpc>
                <a:spcPct val="90000"/>
              </a:lnSpc>
              <a:spcBef>
                <a:spcPts val="800"/>
              </a:spcBef>
              <a:spcAft>
                <a:spcPts val="0"/>
              </a:spcAft>
              <a:buClr>
                <a:srgbClr val="BFBFBF"/>
              </a:buClr>
              <a:buSzPts val="1500"/>
              <a:buFont typeface="Arial"/>
              <a:buNone/>
              <a:defRPr b="0" i="0" sz="1500" u="none" cap="none" strike="noStrike">
                <a:solidFill>
                  <a:srgbClr val="BFBFBF"/>
                </a:solidFill>
                <a:latin typeface="Montserrat Light"/>
                <a:ea typeface="Montserrat Light"/>
                <a:cs typeface="Montserrat Light"/>
                <a:sym typeface="Montserrat Light"/>
              </a:defRPr>
            </a:lvl1pPr>
            <a:lvl2pPr lvl="1" marR="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z dwoma kolumnami 2">
  <p:cSld name="Slajd z dwoma kolumnami 2">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g302dbfe21e8_0_529"/>
          <p:cNvSpPr txBox="1"/>
          <p:nvPr>
            <p:ph type="title"/>
          </p:nvPr>
        </p:nvSpPr>
        <p:spPr>
          <a:xfrm>
            <a:off x="711592" y="874281"/>
            <a:ext cx="3539400" cy="944100"/>
          </a:xfrm>
          <a:prstGeom prst="rect">
            <a:avLst/>
          </a:prstGeom>
          <a:noFill/>
          <a:ln>
            <a:noFill/>
          </a:ln>
        </p:spPr>
        <p:txBody>
          <a:bodyPr anchorCtr="0" anchor="b" bIns="0" lIns="0" spcFirstLastPara="1" rIns="0" wrap="square" tIns="0">
            <a:normAutofit/>
          </a:bodyPr>
          <a:lstStyle>
            <a:lvl1pPr lvl="0" marR="0" algn="l">
              <a:lnSpc>
                <a:spcPct val="90000"/>
              </a:lnSpc>
              <a:spcBef>
                <a:spcPts val="0"/>
              </a:spcBef>
              <a:spcAft>
                <a:spcPts val="0"/>
              </a:spcAft>
              <a:buClr>
                <a:srgbClr val="8C734B"/>
              </a:buClr>
              <a:buSzPts val="2100"/>
              <a:buFont typeface="Montserrat"/>
              <a:buNone/>
              <a:defRPr b="1" i="0" sz="2100" u="none" cap="none" strike="noStrike">
                <a:solidFill>
                  <a:srgbClr val="8C734B"/>
                </a:solidFill>
                <a:latin typeface="Montserrat"/>
                <a:ea typeface="Montserrat"/>
                <a:cs typeface="Montserrat"/>
                <a:sym typeface="Montserrat"/>
              </a:defRPr>
            </a:lvl1pPr>
            <a:lvl2pPr lvl="1">
              <a:spcBef>
                <a:spcPts val="0"/>
              </a:spcBef>
              <a:spcAft>
                <a:spcPts val="0"/>
              </a:spcAft>
              <a:buSzPts val="2800"/>
              <a:buNone/>
              <a:defRPr sz="1400"/>
            </a:lvl2pPr>
            <a:lvl3pPr lvl="2">
              <a:spcBef>
                <a:spcPts val="0"/>
              </a:spcBef>
              <a:spcAft>
                <a:spcPts val="0"/>
              </a:spcAft>
              <a:buSzPts val="2800"/>
              <a:buNone/>
              <a:defRPr sz="1400"/>
            </a:lvl3pPr>
            <a:lvl4pPr lvl="3">
              <a:spcBef>
                <a:spcPts val="0"/>
              </a:spcBef>
              <a:spcAft>
                <a:spcPts val="0"/>
              </a:spcAft>
              <a:buSzPts val="2800"/>
              <a:buNone/>
              <a:defRPr sz="1400"/>
            </a:lvl4pPr>
            <a:lvl5pPr lvl="4">
              <a:spcBef>
                <a:spcPts val="0"/>
              </a:spcBef>
              <a:spcAft>
                <a:spcPts val="0"/>
              </a:spcAft>
              <a:buSzPts val="2800"/>
              <a:buNone/>
              <a:defRPr sz="1400"/>
            </a:lvl5pPr>
            <a:lvl6pPr lvl="5">
              <a:spcBef>
                <a:spcPts val="0"/>
              </a:spcBef>
              <a:spcAft>
                <a:spcPts val="0"/>
              </a:spcAft>
              <a:buSzPts val="2800"/>
              <a:buNone/>
              <a:defRPr sz="1400"/>
            </a:lvl6pPr>
            <a:lvl7pPr lvl="6">
              <a:spcBef>
                <a:spcPts val="0"/>
              </a:spcBef>
              <a:spcAft>
                <a:spcPts val="0"/>
              </a:spcAft>
              <a:buSzPts val="2800"/>
              <a:buNone/>
              <a:defRPr sz="1400"/>
            </a:lvl7pPr>
            <a:lvl8pPr lvl="7">
              <a:spcBef>
                <a:spcPts val="0"/>
              </a:spcBef>
              <a:spcAft>
                <a:spcPts val="0"/>
              </a:spcAft>
              <a:buSzPts val="2800"/>
              <a:buNone/>
              <a:defRPr sz="1400"/>
            </a:lvl8pPr>
            <a:lvl9pPr lvl="8">
              <a:spcBef>
                <a:spcPts val="0"/>
              </a:spcBef>
              <a:spcAft>
                <a:spcPts val="0"/>
              </a:spcAft>
              <a:buSzPts val="2800"/>
              <a:buNone/>
              <a:defRPr sz="1400"/>
            </a:lvl9pPr>
          </a:lstStyle>
          <a:p/>
        </p:txBody>
      </p:sp>
      <p:sp>
        <p:nvSpPr>
          <p:cNvPr id="55" name="Google Shape;55;g302dbfe21e8_0_529"/>
          <p:cNvSpPr txBox="1"/>
          <p:nvPr>
            <p:ph idx="1" type="body"/>
          </p:nvPr>
        </p:nvSpPr>
        <p:spPr>
          <a:xfrm>
            <a:off x="711591" y="1980700"/>
            <a:ext cx="7558500" cy="2697900"/>
          </a:xfrm>
          <a:prstGeom prst="rect">
            <a:avLst/>
          </a:prstGeom>
          <a:noFill/>
          <a:ln>
            <a:noFill/>
          </a:ln>
        </p:spPr>
        <p:txBody>
          <a:bodyPr anchorCtr="0" anchor="t" bIns="0" lIns="0" spcFirstLastPara="1" rIns="0" wrap="square" tIns="0">
            <a:normAutofit/>
          </a:bodyPr>
          <a:lstStyle>
            <a:lvl1pPr indent="-228600" lvl="0" marL="457200" marR="0" algn="l">
              <a:lnSpc>
                <a:spcPct val="100000"/>
              </a:lnSpc>
              <a:spcBef>
                <a:spcPts val="800"/>
              </a:spcBef>
              <a:spcAft>
                <a:spcPts val="0"/>
              </a:spcAft>
              <a:buClr>
                <a:schemeClr val="dk1"/>
              </a:buClr>
              <a:buSzPts val="800"/>
              <a:buFont typeface="Arial"/>
              <a:buNone/>
              <a:defRPr b="0" i="0" sz="800" u="none" cap="none" strike="noStrike">
                <a:solidFill>
                  <a:schemeClr val="dk1"/>
                </a:solidFill>
                <a:latin typeface="Montserrat Light"/>
                <a:ea typeface="Montserrat Light"/>
                <a:cs typeface="Montserrat Light"/>
                <a:sym typeface="Montserrat Light"/>
              </a:defRPr>
            </a:lvl1pPr>
            <a:lvl2pPr indent="-228600" lvl="1" marL="914400" marR="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9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9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9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9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0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0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0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0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0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0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0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2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7.png"/><Relationship Id="rId4" Type="http://schemas.openxmlformats.org/officeDocument/2006/relationships/image" Target="../media/image3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2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2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1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2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2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2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4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3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25.png"/><Relationship Id="rId4" Type="http://schemas.openxmlformats.org/officeDocument/2006/relationships/image" Target="../media/image2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hyperlink" Target="https://psyarxiv.com/qw6u3/" TargetMode="External"/><Relationship Id="rId4" Type="http://schemas.openxmlformats.org/officeDocument/2006/relationships/hyperlink" Target="https://github.com/cogsys-io/BERTAgent-SOM/" TargetMode="External"/><Relationship Id="rId9" Type="http://schemas.openxmlformats.org/officeDocument/2006/relationships/image" Target="../media/image61.png"/><Relationship Id="rId5" Type="http://schemas.openxmlformats.org/officeDocument/2006/relationships/hyperlink" Target="https://pypi.org/project/bertagent/" TargetMode="External"/><Relationship Id="rId6" Type="http://schemas.openxmlformats.org/officeDocument/2006/relationships/hyperlink" Target="https://bertagent.readthedocs.io/" TargetMode="External"/><Relationship Id="rId7" Type="http://schemas.openxmlformats.org/officeDocument/2006/relationships/hyperlink" Target="https://github.com/cogsys-io/bertagent/" TargetMode="External"/><Relationship Id="rId8" Type="http://schemas.openxmlformats.org/officeDocument/2006/relationships/image" Target="../media/image4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50.png"/><Relationship Id="rId4" Type="http://schemas.openxmlformats.org/officeDocument/2006/relationships/image" Target="../media/image4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47.png"/><Relationship Id="rId5" Type="http://schemas.openxmlformats.org/officeDocument/2006/relationships/image" Target="../media/image36.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3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8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2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2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2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2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2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2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2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2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3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3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3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3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3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39.png"/><Relationship Id="rId4" Type="http://schemas.openxmlformats.org/officeDocument/2006/relationships/image" Target="../media/image13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hyperlink" Target="https://cogsys.io/temp/n0001-init.html" TargetMode="External"/><Relationship Id="rId4" Type="http://schemas.openxmlformats.org/officeDocument/2006/relationships/hyperlink" Target="https://cogsys.io/temp/scatter_batch_0021_GAUSS_2.html" TargetMode="External"/><Relationship Id="rId5" Type="http://schemas.openxmlformats.org/officeDocument/2006/relationships/hyperlink" Target="https://cogsys.io/temp/scatter_batch_0021_GAUSS_4.html"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7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47.png"/><Relationship Id="rId5" Type="http://schemas.openxmlformats.org/officeDocument/2006/relationships/image" Target="../media/image36.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cogsys.io/polit/scatter_batch_0021_GAUSS_4.html" TargetMode="External"/><Relationship Id="rId4" Type="http://schemas.openxmlformats.org/officeDocument/2006/relationships/hyperlink" Target="https://cogsys.io/polit/n0008-init.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psyarxiv.com/qw6u3/" TargetMode="External"/><Relationship Id="rId4" Type="http://schemas.openxmlformats.org/officeDocument/2006/relationships/hyperlink" Target="https://github.com/cogsys-io/BERTAgent-SOM/" TargetMode="External"/><Relationship Id="rId9" Type="http://schemas.openxmlformats.org/officeDocument/2006/relationships/image" Target="../media/image61.png"/><Relationship Id="rId5" Type="http://schemas.openxmlformats.org/officeDocument/2006/relationships/hyperlink" Target="https://pypi.org/project/bertagent/" TargetMode="External"/><Relationship Id="rId6" Type="http://schemas.openxmlformats.org/officeDocument/2006/relationships/hyperlink" Target="https://bertagent.readthedocs.io/" TargetMode="External"/><Relationship Id="rId7" Type="http://schemas.openxmlformats.org/officeDocument/2006/relationships/hyperlink" Target="https://github.com/cogsys-io/bertagent/" TargetMode="External"/><Relationship Id="rId8"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mailto:nikadon@gmail.com" TargetMode="External"/><Relationship Id="rId4" Type="http://schemas.openxmlformats.org/officeDocument/2006/relationships/image" Target="../media/image6.png"/><Relationship Id="rId5"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3.png"/><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6.png"/><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6.png"/><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5.png"/><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5.png"/><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5.png"/><Relationship Id="rId4" Type="http://schemas.openxmlformats.org/officeDocument/2006/relationships/image" Target="../media/image6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5.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5.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7.png"/><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302dbfe21e8_0_17"/>
          <p:cNvSpPr txBox="1"/>
          <p:nvPr>
            <p:ph type="ctrTitle"/>
          </p:nvPr>
        </p:nvSpPr>
        <p:spPr>
          <a:xfrm>
            <a:off x="464200" y="1227800"/>
            <a:ext cx="8439300" cy="1079700"/>
          </a:xfrm>
          <a:prstGeom prst="rect">
            <a:avLst/>
          </a:prstGeom>
          <a:noFill/>
          <a:ln>
            <a:noFill/>
          </a:ln>
        </p:spPr>
        <p:txBody>
          <a:bodyPr anchorCtr="0" anchor="b" bIns="0" lIns="0" spcFirstLastPara="1" rIns="0" wrap="square" tIns="0">
            <a:normAutofit/>
          </a:bodyPr>
          <a:lstStyle/>
          <a:p>
            <a:pPr indent="0" lvl="0" marL="0" rtl="0" algn="ctr">
              <a:lnSpc>
                <a:spcPct val="80000"/>
              </a:lnSpc>
              <a:spcBef>
                <a:spcPts val="0"/>
              </a:spcBef>
              <a:spcAft>
                <a:spcPts val="0"/>
              </a:spcAft>
              <a:buClr>
                <a:srgbClr val="8C734B"/>
              </a:buClr>
              <a:buSzPts val="2600"/>
              <a:buFont typeface="Calibri"/>
              <a:buNone/>
            </a:pPr>
            <a:r>
              <a:rPr lang="en-GB" sz="2600">
                <a:solidFill>
                  <a:srgbClr val="674EA7"/>
                </a:solidFill>
              </a:rPr>
              <a:t>Linguistic Agency and Mobilization:</a:t>
            </a:r>
            <a:endParaRPr sz="2600">
              <a:solidFill>
                <a:srgbClr val="674EA7"/>
              </a:solidFill>
            </a:endParaRPr>
          </a:p>
          <a:p>
            <a:pPr indent="0" lvl="0" marL="0" rtl="0" algn="ctr">
              <a:lnSpc>
                <a:spcPct val="80000"/>
              </a:lnSpc>
              <a:spcBef>
                <a:spcPts val="0"/>
              </a:spcBef>
              <a:spcAft>
                <a:spcPts val="0"/>
              </a:spcAft>
              <a:buClr>
                <a:srgbClr val="8C734B"/>
              </a:buClr>
              <a:buSzPts val="2600"/>
              <a:buFont typeface="Calibri"/>
              <a:buNone/>
            </a:pPr>
            <a:r>
              <a:rPr lang="en-GB" sz="2600">
                <a:solidFill>
                  <a:srgbClr val="674EA7"/>
                </a:solidFill>
              </a:rPr>
              <a:t>Persuasion in Political Discourse and </a:t>
            </a:r>
            <a:endParaRPr sz="2600">
              <a:solidFill>
                <a:srgbClr val="674EA7"/>
              </a:solidFill>
            </a:endParaRPr>
          </a:p>
          <a:p>
            <a:pPr indent="0" lvl="0" marL="0" rtl="0" algn="ctr">
              <a:lnSpc>
                <a:spcPct val="80000"/>
              </a:lnSpc>
              <a:spcBef>
                <a:spcPts val="0"/>
              </a:spcBef>
              <a:spcAft>
                <a:spcPts val="0"/>
              </a:spcAft>
              <a:buClr>
                <a:srgbClr val="8C734B"/>
              </a:buClr>
              <a:buSzPts val="2600"/>
              <a:buFont typeface="Calibri"/>
              <a:buNone/>
            </a:pPr>
            <a:r>
              <a:rPr lang="en-GB" sz="2600">
                <a:solidFill>
                  <a:srgbClr val="674EA7"/>
                </a:solidFill>
              </a:rPr>
              <a:t>Action-Oriented Communication</a:t>
            </a:r>
            <a:endParaRPr>
              <a:solidFill>
                <a:srgbClr val="674EA7"/>
              </a:solidFill>
            </a:endParaRPr>
          </a:p>
        </p:txBody>
      </p:sp>
      <p:sp>
        <p:nvSpPr>
          <p:cNvPr id="62" name="Google Shape;62;g302dbfe21e8_0_17"/>
          <p:cNvSpPr txBox="1"/>
          <p:nvPr>
            <p:ph idx="1" type="subTitle"/>
          </p:nvPr>
        </p:nvSpPr>
        <p:spPr>
          <a:xfrm>
            <a:off x="240525" y="2751600"/>
            <a:ext cx="8663100" cy="456900"/>
          </a:xfrm>
          <a:prstGeom prst="rect">
            <a:avLst/>
          </a:prstGeom>
          <a:noFill/>
          <a:ln>
            <a:noFill/>
          </a:ln>
        </p:spPr>
        <p:txBody>
          <a:bodyPr anchorCtr="0" anchor="t" bIns="0" lIns="0" spcFirstLastPara="1" rIns="0" wrap="square" tIns="0">
            <a:noAutofit/>
          </a:bodyPr>
          <a:lstStyle/>
          <a:p>
            <a:pPr indent="0" lvl="0" marL="0" rtl="0" algn="l">
              <a:lnSpc>
                <a:spcPct val="70000"/>
              </a:lnSpc>
              <a:spcBef>
                <a:spcPts val="0"/>
              </a:spcBef>
              <a:spcAft>
                <a:spcPts val="0"/>
              </a:spcAft>
              <a:buClr>
                <a:srgbClr val="7F7F7F"/>
              </a:buClr>
              <a:buSzPts val="1050"/>
              <a:buNone/>
            </a:pPr>
            <a:r>
              <a:rPr b="1" lang="en-GB" sz="1450">
                <a:solidFill>
                  <a:srgbClr val="434343"/>
                </a:solidFill>
              </a:rPr>
              <a:t>Jan Nikadon, Marta Beneda, Marta Witkowska, Lejla Džanko, Paweł Jurek, Michał Olech, Tomaso Erseghe, Caterina Suitner, Magdalena Formanowicz</a:t>
            </a:r>
            <a:endParaRPr b="1" sz="1450">
              <a:solidFill>
                <a:srgbClr val="434343"/>
              </a:solidFill>
            </a:endParaRPr>
          </a:p>
          <a:p>
            <a:pPr indent="0" lvl="0" marL="0" rtl="0" algn="l">
              <a:lnSpc>
                <a:spcPct val="70000"/>
              </a:lnSpc>
              <a:spcBef>
                <a:spcPts val="0"/>
              </a:spcBef>
              <a:spcAft>
                <a:spcPts val="0"/>
              </a:spcAft>
              <a:buClr>
                <a:schemeClr val="dk1"/>
              </a:buClr>
              <a:buSzPts val="560"/>
              <a:buNone/>
            </a:pPr>
            <a:r>
              <a:rPr b="1" lang="en-GB" sz="1450">
                <a:solidFill>
                  <a:srgbClr val="7F7F7F"/>
                </a:solidFill>
              </a:rPr>
              <a:t> </a:t>
            </a:r>
            <a:endParaRPr b="1" sz="1450">
              <a:solidFill>
                <a:srgbClr val="7F7F7F"/>
              </a:solidFill>
            </a:endParaRPr>
          </a:p>
          <a:p>
            <a:pPr indent="0" lvl="0" marL="0" rtl="0" algn="l">
              <a:lnSpc>
                <a:spcPct val="70000"/>
              </a:lnSpc>
              <a:spcBef>
                <a:spcPts val="0"/>
              </a:spcBef>
              <a:spcAft>
                <a:spcPts val="0"/>
              </a:spcAft>
              <a:buClr>
                <a:srgbClr val="7F7F7F"/>
              </a:buClr>
              <a:buSzPts val="1050"/>
              <a:buNone/>
            </a:pPr>
            <a:r>
              <a:t/>
            </a:r>
            <a:endParaRPr b="1" sz="1450">
              <a:solidFill>
                <a:srgbClr val="7F7F7F"/>
              </a:solidFill>
            </a:endParaRPr>
          </a:p>
        </p:txBody>
      </p:sp>
      <p:pic>
        <p:nvPicPr>
          <p:cNvPr descr="Logo&#10;&#10;Description automatically generated with low confidence" id="63" name="Google Shape;63;g302dbfe21e8_0_17"/>
          <p:cNvPicPr preferRelativeResize="0"/>
          <p:nvPr/>
        </p:nvPicPr>
        <p:blipFill rotWithShape="1">
          <a:blip r:embed="rId3">
            <a:alphaModFix/>
          </a:blip>
          <a:srcRect b="0" l="0" r="0" t="0"/>
          <a:stretch/>
        </p:blipFill>
        <p:spPr>
          <a:xfrm>
            <a:off x="6786707" y="227921"/>
            <a:ext cx="2176004" cy="918000"/>
          </a:xfrm>
          <a:prstGeom prst="rect">
            <a:avLst/>
          </a:prstGeom>
          <a:noFill/>
          <a:ln>
            <a:noFill/>
          </a:ln>
        </p:spPr>
      </p:pic>
      <p:pic>
        <p:nvPicPr>
          <p:cNvPr id="64" name="Google Shape;64;g302dbfe21e8_0_17"/>
          <p:cNvPicPr preferRelativeResize="0"/>
          <p:nvPr/>
        </p:nvPicPr>
        <p:blipFill rotWithShape="1">
          <a:blip r:embed="rId4">
            <a:alphaModFix/>
          </a:blip>
          <a:srcRect b="0" l="0" r="0" t="0"/>
          <a:stretch/>
        </p:blipFill>
        <p:spPr>
          <a:xfrm>
            <a:off x="171450" y="3510413"/>
            <a:ext cx="1635369" cy="1252734"/>
          </a:xfrm>
          <a:prstGeom prst="rect">
            <a:avLst/>
          </a:prstGeom>
          <a:noFill/>
          <a:ln>
            <a:noFill/>
          </a:ln>
        </p:spPr>
      </p:pic>
      <p:pic>
        <p:nvPicPr>
          <p:cNvPr id="65" name="Google Shape;65;g302dbfe21e8_0_17"/>
          <p:cNvPicPr preferRelativeResize="0"/>
          <p:nvPr/>
        </p:nvPicPr>
        <p:blipFill rotWithShape="1">
          <a:blip r:embed="rId5">
            <a:alphaModFix/>
          </a:blip>
          <a:srcRect b="0" l="0" r="0" t="0"/>
          <a:stretch/>
        </p:blipFill>
        <p:spPr>
          <a:xfrm>
            <a:off x="2038409" y="3853991"/>
            <a:ext cx="1641350" cy="679725"/>
          </a:xfrm>
          <a:prstGeom prst="rect">
            <a:avLst/>
          </a:prstGeom>
          <a:noFill/>
          <a:ln>
            <a:noFill/>
          </a:ln>
        </p:spPr>
      </p:pic>
      <p:pic>
        <p:nvPicPr>
          <p:cNvPr id="66" name="Google Shape;66;g302dbfe21e8_0_17"/>
          <p:cNvPicPr preferRelativeResize="0"/>
          <p:nvPr/>
        </p:nvPicPr>
        <p:blipFill rotWithShape="1">
          <a:blip r:embed="rId6">
            <a:alphaModFix/>
          </a:blip>
          <a:srcRect b="0" l="0" r="0" t="0"/>
          <a:stretch/>
        </p:blipFill>
        <p:spPr>
          <a:xfrm>
            <a:off x="4030473" y="3853982"/>
            <a:ext cx="1775359" cy="679725"/>
          </a:xfrm>
          <a:prstGeom prst="rect">
            <a:avLst/>
          </a:prstGeom>
          <a:noFill/>
          <a:ln>
            <a:noFill/>
          </a:ln>
        </p:spPr>
      </p:pic>
      <p:sp>
        <p:nvSpPr>
          <p:cNvPr id="67" name="Google Shape;67;g302dbfe21e8_0_17"/>
          <p:cNvSpPr txBox="1"/>
          <p:nvPr/>
        </p:nvSpPr>
        <p:spPr>
          <a:xfrm>
            <a:off x="121725" y="4782375"/>
            <a:ext cx="54747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GB" sz="1100">
                <a:latin typeface="Montserrat Light"/>
                <a:ea typeface="Montserrat Light"/>
                <a:cs typeface="Montserrat Light"/>
                <a:sym typeface="Montserrat Light"/>
              </a:rPr>
              <a:t>19th Annual Meeting of the Polish Social Psychological Society (2024)</a:t>
            </a:r>
            <a:endParaRPr sz="1100">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g302dbfe21e8_0_628"/>
          <p:cNvPicPr preferRelativeResize="0"/>
          <p:nvPr/>
        </p:nvPicPr>
        <p:blipFill>
          <a:blip r:embed="rId3">
            <a:alphaModFix/>
          </a:blip>
          <a:stretch>
            <a:fillRect/>
          </a:stretch>
        </p:blipFill>
        <p:spPr>
          <a:xfrm>
            <a:off x="4118225" y="844775"/>
            <a:ext cx="4936076" cy="3637275"/>
          </a:xfrm>
          <a:prstGeom prst="rect">
            <a:avLst/>
          </a:prstGeom>
          <a:noFill/>
          <a:ln>
            <a:noFill/>
          </a:ln>
        </p:spPr>
      </p:pic>
      <p:sp>
        <p:nvSpPr>
          <p:cNvPr id="130" name="Google Shape;130;g302dbfe21e8_0_628"/>
          <p:cNvSpPr txBox="1"/>
          <p:nvPr/>
        </p:nvSpPr>
        <p:spPr>
          <a:xfrm>
            <a:off x="440850" y="1131525"/>
            <a:ext cx="4062600" cy="3933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Studies 1, 2 and 3</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Behavioral experiments</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Published (PSPB).</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Study 4:</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Social media data</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Under review</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rgbClr val="351C75"/>
                </a:solidFill>
                <a:latin typeface="Montserrat"/>
                <a:ea typeface="Montserrat"/>
                <a:cs typeface="Montserrat"/>
                <a:sym typeface="Montserrat"/>
              </a:rPr>
              <a:t>Bonus </a:t>
            </a:r>
            <a:r>
              <a:rPr lang="en-GB" sz="1800">
                <a:solidFill>
                  <a:srgbClr val="351C75"/>
                </a:solidFill>
                <a:latin typeface="Montserrat"/>
                <a:ea typeface="Montserrat"/>
                <a:cs typeface="Montserrat"/>
                <a:sym typeface="Montserrat"/>
              </a:rPr>
              <a:t>Study</a:t>
            </a:r>
            <a:r>
              <a:rPr lang="en-GB"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Behavioral experiments</a:t>
            </a:r>
            <a:endParaRPr sz="1800">
              <a:solidFill>
                <a:schemeClr val="dk2"/>
              </a:solidFill>
              <a:latin typeface="Montserrat"/>
              <a:ea typeface="Montserrat"/>
              <a:cs typeface="Montserrat"/>
              <a:sym typeface="Montserrat"/>
            </a:endParaRPr>
          </a:p>
        </p:txBody>
      </p:sp>
      <p:sp>
        <p:nvSpPr>
          <p:cNvPr id="131" name="Google Shape;131;g302dbfe21e8_0_628"/>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8C734B"/>
              </a:buClr>
              <a:buSzPts val="2400"/>
              <a:buFont typeface="Montserrat"/>
              <a:buNone/>
            </a:pPr>
            <a:r>
              <a:rPr lang="en-GB" sz="2400">
                <a:solidFill>
                  <a:srgbClr val="674EA7"/>
                </a:solidFill>
              </a:rPr>
              <a:t>Studies</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6"/>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First Test (sanity check)</a:t>
            </a:r>
            <a:endParaRPr/>
          </a:p>
        </p:txBody>
      </p:sp>
      <p:sp>
        <p:nvSpPr>
          <p:cNvPr id="713" name="Google Shape;713;p46"/>
          <p:cNvSpPr/>
          <p:nvPr/>
        </p:nvSpPr>
        <p:spPr>
          <a:xfrm>
            <a:off x="7470250" y="980550"/>
            <a:ext cx="930000" cy="402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14" name="Google Shape;714;p46"/>
          <p:cNvGraphicFramePr/>
          <p:nvPr/>
        </p:nvGraphicFramePr>
        <p:xfrm>
          <a:off x="904875" y="1141325"/>
          <a:ext cx="3000000" cy="3000000"/>
        </p:xfrm>
        <a:graphic>
          <a:graphicData uri="http://schemas.openxmlformats.org/drawingml/2006/table">
            <a:tbl>
              <a:tblPr>
                <a:noFill/>
                <a:tableStyleId>{B5C36A32-7352-409A-B84A-6D94DE092C0D}</a:tableStyleId>
              </a:tblPr>
              <a:tblGrid>
                <a:gridCol w="3876675"/>
                <a:gridCol w="828675"/>
                <a:gridCol w="762000"/>
                <a:gridCol w="990600"/>
                <a:gridCol w="876300"/>
              </a:tblGrid>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Text</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PietA</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PietB</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NicoCom</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BATot</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motivated</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1.00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1.00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0.72</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We are motivated</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0.33</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0.33</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0.70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We are not motivated</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0.25</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0.25</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-0.80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We are unmotivated</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-0.33</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-0.48</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Lazy and unmotivated</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-0.67</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-0.85</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I want to give up</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-0.49</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lost all hope</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-0.57</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We'll lose anyway</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-0.43</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We should give up and say nothing</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0.14</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-0.41</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We must win</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0.33</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0.65</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715" name="Google Shape;715;p46"/>
          <p:cNvSpPr/>
          <p:nvPr/>
        </p:nvSpPr>
        <p:spPr>
          <a:xfrm>
            <a:off x="5093050" y="1814425"/>
            <a:ext cx="2322300" cy="100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g65c0b5665359dcf6_26"/>
          <p:cNvPicPr preferRelativeResize="0"/>
          <p:nvPr/>
        </p:nvPicPr>
        <p:blipFill rotWithShape="1">
          <a:blip r:embed="rId3">
            <a:alphaModFix/>
          </a:blip>
          <a:srcRect b="0" l="0" r="0" t="0"/>
          <a:stretch/>
        </p:blipFill>
        <p:spPr>
          <a:xfrm>
            <a:off x="836881" y="0"/>
            <a:ext cx="7622637" cy="51434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Validation studies (4)</a:t>
            </a:r>
            <a:endParaRPr/>
          </a:p>
        </p:txBody>
      </p:sp>
      <p:sp>
        <p:nvSpPr>
          <p:cNvPr id="726" name="Google Shape;726;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Clr>
                <a:schemeClr val="dk1"/>
              </a:buClr>
              <a:buSzPts val="1900"/>
              <a:buChar char="●"/>
            </a:pPr>
            <a:r>
              <a:rPr lang="en-GB" sz="1900">
                <a:solidFill>
                  <a:schemeClr val="dk1"/>
                </a:solidFill>
              </a:rPr>
              <a:t>Study 1: Comparison of available tools on the agency </a:t>
            </a:r>
            <a:r>
              <a:rPr b="1" i="1" lang="en-GB" sz="1900">
                <a:solidFill>
                  <a:schemeClr val="dk1"/>
                </a:solidFill>
              </a:rPr>
              <a:t>GSD;</a:t>
            </a:r>
            <a:br>
              <a:rPr b="1" i="1" lang="en-GB" sz="1900">
                <a:solidFill>
                  <a:schemeClr val="dk1"/>
                </a:solidFill>
              </a:rPr>
            </a:br>
            <a:r>
              <a:rPr lang="en-GB" sz="1200">
                <a:solidFill>
                  <a:srgbClr val="999999"/>
                </a:solidFill>
              </a:rPr>
              <a:t>Sourced from an unpublished study by Formanowicz, Nikadon, &amp; Suitner, 2022 and evaluated by human coders</a:t>
            </a:r>
            <a:endParaRPr sz="1200">
              <a:solidFill>
                <a:srgbClr val="999999"/>
              </a:solidFill>
            </a:endParaRPr>
          </a:p>
          <a:p>
            <a:pPr indent="-349250" lvl="0" marL="457200" rtl="0" algn="l">
              <a:lnSpc>
                <a:spcPct val="115000"/>
              </a:lnSpc>
              <a:spcBef>
                <a:spcPts val="1000"/>
              </a:spcBef>
              <a:spcAft>
                <a:spcPts val="0"/>
              </a:spcAft>
              <a:buClr>
                <a:schemeClr val="dk1"/>
              </a:buClr>
              <a:buSzPts val="1900"/>
              <a:buChar char="●"/>
            </a:pPr>
            <a:r>
              <a:rPr lang="en-GB" sz="1900">
                <a:solidFill>
                  <a:schemeClr val="dk1"/>
                </a:solidFill>
              </a:rPr>
              <a:t>Study 2: Correlations with human evaluations of </a:t>
            </a:r>
            <a:r>
              <a:rPr b="1" i="1" lang="en-GB" sz="1900">
                <a:solidFill>
                  <a:schemeClr val="dk1"/>
                </a:solidFill>
              </a:rPr>
              <a:t>job occupations;</a:t>
            </a:r>
            <a:br>
              <a:rPr b="1" i="1" lang="en-GB" sz="1900">
                <a:solidFill>
                  <a:schemeClr val="dk1"/>
                </a:solidFill>
              </a:rPr>
            </a:br>
            <a:r>
              <a:rPr lang="en-GB" sz="1200">
                <a:solidFill>
                  <a:srgbClr val="999999"/>
                </a:solidFill>
              </a:rPr>
              <a:t>Sourced from Imhoff et al. (2018)</a:t>
            </a:r>
            <a:endParaRPr sz="1200">
              <a:solidFill>
                <a:srgbClr val="999999"/>
              </a:solidFill>
            </a:endParaRPr>
          </a:p>
          <a:p>
            <a:pPr indent="-349250" lvl="0" marL="457200" rtl="0" algn="l">
              <a:lnSpc>
                <a:spcPct val="115000"/>
              </a:lnSpc>
              <a:spcBef>
                <a:spcPts val="1000"/>
              </a:spcBef>
              <a:spcAft>
                <a:spcPts val="0"/>
              </a:spcAft>
              <a:buClr>
                <a:schemeClr val="dk1"/>
              </a:buClr>
              <a:buSzPts val="1900"/>
              <a:buChar char="●"/>
            </a:pPr>
            <a:r>
              <a:rPr lang="en-GB" sz="1900">
                <a:solidFill>
                  <a:schemeClr val="dk1"/>
                </a:solidFill>
              </a:rPr>
              <a:t>Study 3: Correlations with human evaluations of </a:t>
            </a:r>
            <a:r>
              <a:rPr b="1" i="1" lang="en-GB" sz="1900">
                <a:solidFill>
                  <a:schemeClr val="dk1"/>
                </a:solidFill>
              </a:rPr>
              <a:t>supernatural concepts;</a:t>
            </a:r>
            <a:br>
              <a:rPr b="1" i="1" lang="en-GB" sz="1900">
                <a:solidFill>
                  <a:schemeClr val="dk1"/>
                </a:solidFill>
              </a:rPr>
            </a:br>
            <a:r>
              <a:rPr lang="en-GB" sz="1200">
                <a:solidFill>
                  <a:srgbClr val="999999"/>
                </a:solidFill>
              </a:rPr>
              <a:t>Sourced from Sommer et al. (2022)</a:t>
            </a:r>
            <a:endParaRPr sz="1200">
              <a:solidFill>
                <a:srgbClr val="999999"/>
              </a:solidFill>
            </a:endParaRPr>
          </a:p>
          <a:p>
            <a:pPr indent="-349250" lvl="0" marL="457200" rtl="0" algn="l">
              <a:lnSpc>
                <a:spcPct val="115000"/>
              </a:lnSpc>
              <a:spcBef>
                <a:spcPts val="1000"/>
              </a:spcBef>
              <a:spcAft>
                <a:spcPts val="1000"/>
              </a:spcAft>
              <a:buClr>
                <a:schemeClr val="dk1"/>
              </a:buClr>
              <a:buSzPts val="1900"/>
              <a:buChar char="●"/>
            </a:pPr>
            <a:r>
              <a:rPr lang="en-GB" sz="1900">
                <a:solidFill>
                  <a:schemeClr val="dk1"/>
                </a:solidFill>
              </a:rPr>
              <a:t>Study 4: Discriminant power on </a:t>
            </a:r>
            <a:r>
              <a:rPr b="1" i="1" lang="en-GB" sz="1900">
                <a:solidFill>
                  <a:schemeClr val="dk1"/>
                </a:solidFill>
              </a:rPr>
              <a:t>inform vs. mobilize</a:t>
            </a:r>
            <a:r>
              <a:rPr lang="en-GB" sz="1900">
                <a:solidFill>
                  <a:schemeClr val="dk1"/>
                </a:solidFill>
              </a:rPr>
              <a:t> others to act.</a:t>
            </a:r>
            <a:br>
              <a:rPr lang="en-GB" sz="1900">
                <a:solidFill>
                  <a:schemeClr val="dk1"/>
                </a:solidFill>
              </a:rPr>
            </a:br>
            <a:r>
              <a:rPr lang="en-GB" sz="1200">
                <a:solidFill>
                  <a:srgbClr val="999999"/>
                </a:solidFill>
              </a:rPr>
              <a:t>Sourced from an unpublished study by Formanowicz, Beneda et al. (2022)</a:t>
            </a:r>
            <a:endParaRPr sz="1200">
              <a:solidFill>
                <a:srgbClr val="999999"/>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Validation studies (4)</a:t>
            </a:r>
            <a:endParaRPr/>
          </a:p>
        </p:txBody>
      </p:sp>
      <p:sp>
        <p:nvSpPr>
          <p:cNvPr id="732" name="Google Shape;732;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Clr>
                <a:schemeClr val="dk1"/>
              </a:buClr>
              <a:buSzPts val="1900"/>
              <a:buChar char="●"/>
            </a:pPr>
            <a:r>
              <a:rPr lang="en-GB" sz="1900">
                <a:solidFill>
                  <a:schemeClr val="dk1"/>
                </a:solidFill>
              </a:rPr>
              <a:t>Study 1: Comparison of available tools on the agency </a:t>
            </a:r>
            <a:r>
              <a:rPr b="1" i="1" lang="en-GB" sz="1900">
                <a:solidFill>
                  <a:schemeClr val="dk1"/>
                </a:solidFill>
              </a:rPr>
              <a:t>GSD;</a:t>
            </a:r>
            <a:br>
              <a:rPr b="1" i="1" lang="en-GB" sz="1900">
                <a:solidFill>
                  <a:schemeClr val="dk1"/>
                </a:solidFill>
              </a:rPr>
            </a:br>
            <a:r>
              <a:rPr lang="en-GB" sz="1200">
                <a:solidFill>
                  <a:srgbClr val="999999"/>
                </a:solidFill>
              </a:rPr>
              <a:t>Sourced from an unpublished study by Formanowicz, Nikadon, &amp; Suitner, 2022 and evaluated by human coders</a:t>
            </a:r>
            <a:endParaRPr sz="1200">
              <a:solidFill>
                <a:srgbClr val="999999"/>
              </a:solidFill>
            </a:endParaRPr>
          </a:p>
          <a:p>
            <a:pPr indent="-349250" lvl="0" marL="457200" rtl="0" algn="l">
              <a:lnSpc>
                <a:spcPct val="115000"/>
              </a:lnSpc>
              <a:spcBef>
                <a:spcPts val="1000"/>
              </a:spcBef>
              <a:spcAft>
                <a:spcPts val="0"/>
              </a:spcAft>
              <a:buClr>
                <a:schemeClr val="dk1"/>
              </a:buClr>
              <a:buSzPts val="1900"/>
              <a:buChar char="●"/>
            </a:pPr>
            <a:r>
              <a:rPr lang="en-GB" sz="1900">
                <a:solidFill>
                  <a:schemeClr val="dk1"/>
                </a:solidFill>
              </a:rPr>
              <a:t>Study 2: Correlations with human evaluations of </a:t>
            </a:r>
            <a:r>
              <a:rPr b="1" i="1" lang="en-GB" sz="1900">
                <a:solidFill>
                  <a:schemeClr val="dk1"/>
                </a:solidFill>
              </a:rPr>
              <a:t>job occupations;</a:t>
            </a:r>
            <a:br>
              <a:rPr b="1" i="1" lang="en-GB" sz="1900">
                <a:solidFill>
                  <a:schemeClr val="dk1"/>
                </a:solidFill>
              </a:rPr>
            </a:br>
            <a:r>
              <a:rPr lang="en-GB" sz="1200">
                <a:solidFill>
                  <a:srgbClr val="999999"/>
                </a:solidFill>
              </a:rPr>
              <a:t>Sourced from Imhoff et al. (2018)</a:t>
            </a:r>
            <a:endParaRPr sz="1200">
              <a:solidFill>
                <a:srgbClr val="999999"/>
              </a:solidFill>
            </a:endParaRPr>
          </a:p>
          <a:p>
            <a:pPr indent="-349250" lvl="0" marL="457200" rtl="0" algn="l">
              <a:lnSpc>
                <a:spcPct val="115000"/>
              </a:lnSpc>
              <a:spcBef>
                <a:spcPts val="1000"/>
              </a:spcBef>
              <a:spcAft>
                <a:spcPts val="0"/>
              </a:spcAft>
              <a:buClr>
                <a:schemeClr val="dk1"/>
              </a:buClr>
              <a:buSzPts val="1900"/>
              <a:buChar char="●"/>
            </a:pPr>
            <a:r>
              <a:rPr lang="en-GB" sz="1900">
                <a:solidFill>
                  <a:schemeClr val="dk1"/>
                </a:solidFill>
              </a:rPr>
              <a:t>Study 3: Correlations with human evaluations of </a:t>
            </a:r>
            <a:r>
              <a:rPr b="1" i="1" lang="en-GB" sz="1900">
                <a:solidFill>
                  <a:schemeClr val="dk1"/>
                </a:solidFill>
              </a:rPr>
              <a:t>supernatural concepts;</a:t>
            </a:r>
            <a:br>
              <a:rPr b="1" i="1" lang="en-GB" sz="1900">
                <a:solidFill>
                  <a:schemeClr val="dk1"/>
                </a:solidFill>
              </a:rPr>
            </a:br>
            <a:r>
              <a:rPr lang="en-GB" sz="1200">
                <a:solidFill>
                  <a:srgbClr val="999999"/>
                </a:solidFill>
              </a:rPr>
              <a:t>Sourced from Sommer et al. (2022)</a:t>
            </a:r>
            <a:endParaRPr sz="1200">
              <a:solidFill>
                <a:srgbClr val="999999"/>
              </a:solidFill>
            </a:endParaRPr>
          </a:p>
          <a:p>
            <a:pPr indent="-349250" lvl="0" marL="457200" rtl="0" algn="l">
              <a:lnSpc>
                <a:spcPct val="115000"/>
              </a:lnSpc>
              <a:spcBef>
                <a:spcPts val="1000"/>
              </a:spcBef>
              <a:spcAft>
                <a:spcPts val="1000"/>
              </a:spcAft>
              <a:buClr>
                <a:schemeClr val="dk1"/>
              </a:buClr>
              <a:buSzPts val="1900"/>
              <a:buChar char="●"/>
            </a:pPr>
            <a:r>
              <a:rPr lang="en-GB" sz="1900">
                <a:solidFill>
                  <a:schemeClr val="dk1"/>
                </a:solidFill>
              </a:rPr>
              <a:t>Study 4: Discriminant power on </a:t>
            </a:r>
            <a:r>
              <a:rPr b="1" i="1" lang="en-GB" sz="1900">
                <a:solidFill>
                  <a:schemeClr val="dk1"/>
                </a:solidFill>
              </a:rPr>
              <a:t>inform vs. mobilize</a:t>
            </a:r>
            <a:r>
              <a:rPr lang="en-GB" sz="1900">
                <a:solidFill>
                  <a:schemeClr val="dk1"/>
                </a:solidFill>
              </a:rPr>
              <a:t> others to act.</a:t>
            </a:r>
            <a:br>
              <a:rPr lang="en-GB" sz="1900">
                <a:solidFill>
                  <a:schemeClr val="dk1"/>
                </a:solidFill>
              </a:rPr>
            </a:br>
            <a:r>
              <a:rPr lang="en-GB" sz="1200">
                <a:solidFill>
                  <a:srgbClr val="999999"/>
                </a:solidFill>
              </a:rPr>
              <a:t>Sourced from an unpublished study by Formanowicz, Beneda et al. (2022)</a:t>
            </a:r>
            <a:endParaRPr sz="1200">
              <a:solidFill>
                <a:srgbClr val="999999"/>
              </a:solidFill>
            </a:endParaRPr>
          </a:p>
        </p:txBody>
      </p:sp>
      <p:sp>
        <p:nvSpPr>
          <p:cNvPr id="733" name="Google Shape;733;p48"/>
          <p:cNvSpPr/>
          <p:nvPr/>
        </p:nvSpPr>
        <p:spPr>
          <a:xfrm>
            <a:off x="397950" y="1152475"/>
            <a:ext cx="8175900" cy="68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65c0b5665359dcf6_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739" name="Google Shape;739;g65c0b5665359dcf6_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740" name="Google Shape;740;g65c0b5665359dcf6_32"/>
          <p:cNvPicPr preferRelativeResize="0"/>
          <p:nvPr/>
        </p:nvPicPr>
        <p:blipFill rotWithShape="1">
          <a:blip r:embed="rId3">
            <a:alphaModFix/>
          </a:blip>
          <a:srcRect b="0" l="0" r="0" t="0"/>
          <a:stretch/>
        </p:blipFill>
        <p:spPr>
          <a:xfrm>
            <a:off x="230354" y="0"/>
            <a:ext cx="8683292" cy="5143500"/>
          </a:xfrm>
          <a:prstGeom prst="rect">
            <a:avLst/>
          </a:prstGeom>
          <a:noFill/>
          <a:ln>
            <a:noFill/>
          </a:ln>
        </p:spPr>
      </p:pic>
      <p:sp>
        <p:nvSpPr>
          <p:cNvPr id="741" name="Google Shape;741;g65c0b5665359dcf6_32"/>
          <p:cNvSpPr/>
          <p:nvPr/>
        </p:nvSpPr>
        <p:spPr>
          <a:xfrm>
            <a:off x="3290400" y="445025"/>
            <a:ext cx="1102800" cy="449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2e5eec99757_0_38"/>
          <p:cNvSpPr txBox="1"/>
          <p:nvPr>
            <p:ph type="title"/>
          </p:nvPr>
        </p:nvSpPr>
        <p:spPr>
          <a:xfrm>
            <a:off x="311700" y="202400"/>
            <a:ext cx="8520600" cy="1252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GB"/>
              <a:t>Example Application:</a:t>
            </a:r>
            <a:endParaRPr b="1"/>
          </a:p>
          <a:p>
            <a:pPr indent="0" lvl="0" marL="0" rtl="0" algn="l">
              <a:lnSpc>
                <a:spcPct val="100000"/>
              </a:lnSpc>
              <a:spcBef>
                <a:spcPts val="0"/>
              </a:spcBef>
              <a:spcAft>
                <a:spcPts val="0"/>
              </a:spcAft>
              <a:buSzPts val="3111"/>
              <a:buNone/>
            </a:pPr>
            <a:r>
              <a:rPr b="1" lang="en-GB"/>
              <a:t>2020 U.S. Congressional Election Tweet Data</a:t>
            </a:r>
            <a:endParaRPr b="1"/>
          </a:p>
        </p:txBody>
      </p:sp>
      <p:sp>
        <p:nvSpPr>
          <p:cNvPr id="747" name="Google Shape;747;g2e5eec99757_0_38"/>
          <p:cNvSpPr txBox="1"/>
          <p:nvPr>
            <p:ph idx="1" type="body"/>
          </p:nvPr>
        </p:nvSpPr>
        <p:spPr>
          <a:xfrm>
            <a:off x="311700" y="1202825"/>
            <a:ext cx="8520600" cy="3747000"/>
          </a:xfrm>
          <a:prstGeom prst="rect">
            <a:avLst/>
          </a:prstGeom>
          <a:noFill/>
          <a:ln>
            <a:noFill/>
          </a:ln>
        </p:spPr>
        <p:txBody>
          <a:bodyPr anchorCtr="0" anchor="t" bIns="91425" lIns="91425" spcFirstLastPara="1" rIns="91425" wrap="square" tIns="91425">
            <a:normAutofit lnSpcReduction="20000"/>
          </a:bodyPr>
          <a:lstStyle/>
          <a:p>
            <a:pPr indent="-361950" lvl="0" marL="457200" rtl="0" algn="l">
              <a:lnSpc>
                <a:spcPct val="115000"/>
              </a:lnSpc>
              <a:spcBef>
                <a:spcPts val="0"/>
              </a:spcBef>
              <a:spcAft>
                <a:spcPts val="0"/>
              </a:spcAft>
              <a:buClr>
                <a:schemeClr val="dk1"/>
              </a:buClr>
              <a:buSzPts val="2100"/>
              <a:buChar char="●"/>
            </a:pPr>
            <a:r>
              <a:rPr lang="en-GB" sz="2100">
                <a:solidFill>
                  <a:schemeClr val="dk1"/>
                </a:solidFill>
              </a:rPr>
              <a:t>Election is a type of </a:t>
            </a:r>
            <a:r>
              <a:rPr b="1" lang="en-GB" sz="2100">
                <a:solidFill>
                  <a:schemeClr val="dk1"/>
                </a:solidFill>
              </a:rPr>
              <a:t>collective action</a:t>
            </a:r>
            <a:r>
              <a:rPr lang="en-GB" sz="2100">
                <a:solidFill>
                  <a:schemeClr val="dk1"/>
                </a:solidFill>
              </a:rPr>
              <a:t>.</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Agency may play an important role in its development and unfolding</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Politicians may align their language with their persuasive goals</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Use of agentic language </a:t>
            </a:r>
            <a:endParaRPr sz="2100">
              <a:solidFill>
                <a:schemeClr val="dk1"/>
              </a:solidFill>
            </a:endParaRPr>
          </a:p>
          <a:p>
            <a:pPr indent="-361950" lvl="1" marL="914400" rtl="0" algn="l">
              <a:lnSpc>
                <a:spcPct val="115000"/>
              </a:lnSpc>
              <a:spcBef>
                <a:spcPts val="0"/>
              </a:spcBef>
              <a:spcAft>
                <a:spcPts val="0"/>
              </a:spcAft>
              <a:buClr>
                <a:schemeClr val="dk1"/>
              </a:buClr>
              <a:buSzPts val="2100"/>
              <a:buChar char="○"/>
            </a:pPr>
            <a:r>
              <a:rPr lang="en-GB" sz="2100">
                <a:solidFill>
                  <a:schemeClr val="dk1"/>
                </a:solidFill>
              </a:rPr>
              <a:t>enhances </a:t>
            </a:r>
            <a:r>
              <a:rPr b="1" lang="en-GB" sz="2100">
                <a:solidFill>
                  <a:schemeClr val="dk1"/>
                </a:solidFill>
              </a:rPr>
              <a:t>perceptions of the speaker's agency</a:t>
            </a:r>
            <a:r>
              <a:rPr lang="en-GB" sz="2100">
                <a:solidFill>
                  <a:schemeClr val="dk1"/>
                </a:solidFill>
              </a:rPr>
              <a:t>, thereby boosting the perceived effectiveness of the campaign </a:t>
            </a:r>
            <a:r>
              <a:rPr lang="en-GB" sz="2100"/>
              <a:t>(Formanowicz et al., 2021)</a:t>
            </a:r>
            <a:endParaRPr sz="2100"/>
          </a:p>
          <a:p>
            <a:pPr indent="-361950" lvl="1" marL="914400" rtl="0" algn="l">
              <a:lnSpc>
                <a:spcPct val="115000"/>
              </a:lnSpc>
              <a:spcBef>
                <a:spcPts val="0"/>
              </a:spcBef>
              <a:spcAft>
                <a:spcPts val="0"/>
              </a:spcAft>
              <a:buClr>
                <a:schemeClr val="dk1"/>
              </a:buClr>
              <a:buSzPts val="2100"/>
              <a:buChar char="○"/>
            </a:pPr>
            <a:r>
              <a:rPr lang="en-GB" sz="2100">
                <a:solidFill>
                  <a:schemeClr val="dk1"/>
                </a:solidFill>
              </a:rPr>
              <a:t>might also function as a </a:t>
            </a:r>
            <a:r>
              <a:rPr b="1" lang="en-GB" sz="2100">
                <a:solidFill>
                  <a:schemeClr val="dk1"/>
                </a:solidFill>
              </a:rPr>
              <a:t>catalyst for action orientation among constituents</a:t>
            </a:r>
            <a:r>
              <a:rPr lang="en-GB" sz="2100">
                <a:solidFill>
                  <a:schemeClr val="dk1"/>
                </a:solidFill>
              </a:rPr>
              <a:t>, effectively serving as a tool for mobilization</a:t>
            </a:r>
            <a:endParaRPr sz="2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7"/>
          <p:cNvPicPr preferRelativeResize="0"/>
          <p:nvPr/>
        </p:nvPicPr>
        <p:blipFill rotWithShape="1">
          <a:blip r:embed="rId3">
            <a:alphaModFix/>
          </a:blip>
          <a:srcRect b="0" l="0" r="0" t="0"/>
          <a:stretch/>
        </p:blipFill>
        <p:spPr>
          <a:xfrm>
            <a:off x="2874988" y="0"/>
            <a:ext cx="3394019" cy="51435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8"/>
          <p:cNvPicPr preferRelativeResize="0"/>
          <p:nvPr/>
        </p:nvPicPr>
        <p:blipFill rotWithShape="1">
          <a:blip r:embed="rId3">
            <a:alphaModFix/>
          </a:blip>
          <a:srcRect b="0" l="0" r="0" t="0"/>
          <a:stretch/>
        </p:blipFill>
        <p:spPr>
          <a:xfrm>
            <a:off x="1833388" y="303100"/>
            <a:ext cx="5477225" cy="45372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9"/>
          <p:cNvPicPr preferRelativeResize="0"/>
          <p:nvPr/>
        </p:nvPicPr>
        <p:blipFill rotWithShape="1">
          <a:blip r:embed="rId3">
            <a:alphaModFix/>
          </a:blip>
          <a:srcRect b="0" l="0" r="0" t="0"/>
          <a:stretch/>
        </p:blipFill>
        <p:spPr>
          <a:xfrm>
            <a:off x="717275" y="3"/>
            <a:ext cx="7709445"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10"/>
          <p:cNvPicPr preferRelativeResize="0"/>
          <p:nvPr/>
        </p:nvPicPr>
        <p:blipFill rotWithShape="1">
          <a:blip r:embed="rId3">
            <a:alphaModFix/>
          </a:blip>
          <a:srcRect b="0" l="0" r="0" t="0"/>
          <a:stretch/>
        </p:blipFill>
        <p:spPr>
          <a:xfrm>
            <a:off x="1175025" y="688615"/>
            <a:ext cx="6793952" cy="3766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02dbfe21e8_0_74"/>
          <p:cNvSpPr txBox="1"/>
          <p:nvPr>
            <p:ph type="title"/>
          </p:nvPr>
        </p:nvSpPr>
        <p:spPr>
          <a:xfrm>
            <a:off x="1275714" y="61878"/>
            <a:ext cx="7700400" cy="5883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8C734B"/>
              </a:buClr>
              <a:buSzPts val="2400"/>
              <a:buFont typeface="Montserrat"/>
              <a:buNone/>
            </a:pPr>
            <a:r>
              <a:rPr lang="en-GB" sz="2400">
                <a:solidFill>
                  <a:srgbClr val="674EA7"/>
                </a:solidFill>
              </a:rPr>
              <a:t>Hypothesis 1</a:t>
            </a:r>
            <a:endParaRPr sz="2400">
              <a:solidFill>
                <a:srgbClr val="674EA7"/>
              </a:solidFill>
            </a:endParaRPr>
          </a:p>
        </p:txBody>
      </p:sp>
      <p:pic>
        <p:nvPicPr>
          <p:cNvPr id="138" name="Google Shape;138;g302dbfe21e8_0_74"/>
          <p:cNvPicPr preferRelativeResize="0"/>
          <p:nvPr/>
        </p:nvPicPr>
        <p:blipFill rotWithShape="1">
          <a:blip r:embed="rId3">
            <a:alphaModFix/>
          </a:blip>
          <a:srcRect b="0" l="0" r="0" t="0"/>
          <a:stretch/>
        </p:blipFill>
        <p:spPr>
          <a:xfrm>
            <a:off x="-79133" y="672610"/>
            <a:ext cx="5757621" cy="3969728"/>
          </a:xfrm>
          <a:prstGeom prst="rect">
            <a:avLst/>
          </a:prstGeom>
          <a:noFill/>
          <a:ln>
            <a:noFill/>
          </a:ln>
        </p:spPr>
      </p:pic>
      <p:grpSp>
        <p:nvGrpSpPr>
          <p:cNvPr id="139" name="Google Shape;139;g302dbfe21e8_0_74"/>
          <p:cNvGrpSpPr/>
          <p:nvPr/>
        </p:nvGrpSpPr>
        <p:grpSpPr>
          <a:xfrm>
            <a:off x="8157830" y="78210"/>
            <a:ext cx="937843" cy="1046130"/>
            <a:chOff x="10877106" y="104280"/>
            <a:chExt cx="1250458" cy="1394840"/>
          </a:xfrm>
        </p:grpSpPr>
        <p:pic>
          <p:nvPicPr>
            <p:cNvPr id="140" name="Google Shape;140;g302dbfe21e8_0_74"/>
            <p:cNvPicPr preferRelativeResize="0"/>
            <p:nvPr/>
          </p:nvPicPr>
          <p:blipFill rotWithShape="1">
            <a:blip r:embed="rId4">
              <a:alphaModFix/>
            </a:blip>
            <a:srcRect b="47924" l="30678" r="34328" t="0"/>
            <a:stretch/>
          </p:blipFill>
          <p:spPr>
            <a:xfrm>
              <a:off x="10877106" y="104280"/>
              <a:ext cx="1091048" cy="1172138"/>
            </a:xfrm>
            <a:prstGeom prst="rect">
              <a:avLst/>
            </a:prstGeom>
            <a:noFill/>
            <a:ln>
              <a:noFill/>
            </a:ln>
          </p:spPr>
        </p:pic>
        <p:sp>
          <p:nvSpPr>
            <p:cNvPr id="141" name="Google Shape;141;g302dbfe21e8_0_74"/>
            <p:cNvSpPr/>
            <p:nvPr/>
          </p:nvSpPr>
          <p:spPr>
            <a:xfrm>
              <a:off x="11808664" y="1212620"/>
              <a:ext cx="318900" cy="286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142" name="Google Shape;142;g302dbfe21e8_0_74"/>
          <p:cNvSpPr txBox="1"/>
          <p:nvPr>
            <p:ph idx="1" type="body"/>
          </p:nvPr>
        </p:nvSpPr>
        <p:spPr>
          <a:xfrm>
            <a:off x="5554975" y="1251103"/>
            <a:ext cx="3066900" cy="3694800"/>
          </a:xfrm>
          <a:prstGeom prst="rect">
            <a:avLst/>
          </a:prstGeom>
          <a:noFill/>
          <a:ln>
            <a:noFill/>
          </a:ln>
        </p:spPr>
        <p:txBody>
          <a:bodyPr anchorCtr="0" anchor="t" bIns="0" lIns="0" spcFirstLastPara="1" rIns="0" wrap="square" tIns="0">
            <a:normAutofit lnSpcReduction="20000"/>
          </a:bodyPr>
          <a:lstStyle/>
          <a:p>
            <a:pPr indent="-254000" lvl="0" marL="254000" rtl="0" algn="l">
              <a:lnSpc>
                <a:spcPct val="100000"/>
              </a:lnSpc>
              <a:spcBef>
                <a:spcPts val="0"/>
              </a:spcBef>
              <a:spcAft>
                <a:spcPts val="0"/>
              </a:spcAft>
              <a:buClr>
                <a:schemeClr val="dk1"/>
              </a:buClr>
              <a:buSzPts val="1800"/>
              <a:buFont typeface="Montserrat"/>
              <a:buChar char="-"/>
            </a:pPr>
            <a:r>
              <a:rPr lang="en-GB" sz="1800">
                <a:latin typeface="Montserrat"/>
                <a:ea typeface="Montserrat"/>
                <a:cs typeface="Montserrat"/>
                <a:sym typeface="Montserrat"/>
              </a:rPr>
              <a:t>Both </a:t>
            </a:r>
            <a:r>
              <a:rPr lang="en-GB" sz="1800">
                <a:latin typeface="Montserrat SemiBold"/>
                <a:ea typeface="Montserrat SemiBold"/>
                <a:cs typeface="Montserrat SemiBold"/>
                <a:sym typeface="Montserrat SemiBold"/>
              </a:rPr>
              <a:t>e</a:t>
            </a:r>
            <a:r>
              <a:rPr lang="en-GB" sz="1800">
                <a:latin typeface="Montserrat SemiBold"/>
                <a:ea typeface="Montserrat SemiBold"/>
                <a:cs typeface="Montserrat SemiBold"/>
                <a:sym typeface="Montserrat SemiBold"/>
              </a:rPr>
              <a:t>ncoded</a:t>
            </a:r>
            <a:r>
              <a:rPr lang="en-GB" sz="1800">
                <a:latin typeface="Montserrat"/>
                <a:ea typeface="Montserrat"/>
                <a:cs typeface="Montserrat"/>
                <a:sym typeface="Montserrat"/>
              </a:rPr>
              <a:t> and </a:t>
            </a:r>
            <a:r>
              <a:rPr lang="en-GB" sz="1800">
                <a:latin typeface="Montserrat SemiBold"/>
                <a:ea typeface="Montserrat SemiBold"/>
                <a:cs typeface="Montserrat SemiBold"/>
                <a:sym typeface="Montserrat SemiBold"/>
              </a:rPr>
              <a:t>decoded</a:t>
            </a:r>
            <a:r>
              <a:rPr lang="en-GB" sz="1800">
                <a:latin typeface="Montserrat"/>
                <a:ea typeface="Montserrat"/>
                <a:cs typeface="Montserrat"/>
                <a:sym typeface="Montserrat"/>
              </a:rPr>
              <a:t> in language</a:t>
            </a:r>
            <a:endParaRPr baseline="-25000" sz="1800">
              <a:latin typeface="Montserrat"/>
              <a:ea typeface="Montserrat"/>
              <a:cs typeface="Montserrat"/>
              <a:sym typeface="Montserrat"/>
            </a:endParaRPr>
          </a:p>
          <a:p>
            <a:pPr indent="-254000" lvl="0" marL="254000" rtl="0" algn="l">
              <a:lnSpc>
                <a:spcPct val="100000"/>
              </a:lnSpc>
              <a:spcBef>
                <a:spcPts val="800"/>
              </a:spcBef>
              <a:spcAft>
                <a:spcPts val="0"/>
              </a:spcAft>
              <a:buClr>
                <a:schemeClr val="dk1"/>
              </a:buClr>
              <a:buSzPts val="1800"/>
              <a:buFont typeface="Montserrat"/>
              <a:buChar char="-"/>
            </a:pPr>
            <a:r>
              <a:rPr lang="en-GB" sz="1800">
                <a:latin typeface="Montserrat"/>
                <a:ea typeface="Montserrat"/>
                <a:cs typeface="Montserrat"/>
                <a:sym typeface="Montserrat"/>
              </a:rPr>
              <a:t>Both objectively </a:t>
            </a:r>
            <a:r>
              <a:rPr lang="en-GB" sz="1800">
                <a:latin typeface="Montserrat SemiBold"/>
                <a:ea typeface="Montserrat SemiBold"/>
                <a:cs typeface="Montserrat SemiBold"/>
                <a:sym typeface="Montserrat SemiBold"/>
              </a:rPr>
              <a:t>q</a:t>
            </a:r>
            <a:r>
              <a:rPr lang="en-GB" sz="1800">
                <a:latin typeface="Montserrat SemiBold"/>
                <a:ea typeface="Montserrat SemiBold"/>
                <a:cs typeface="Montserrat SemiBold"/>
                <a:sym typeface="Montserrat SemiBold"/>
              </a:rPr>
              <a:t>uantifiable</a:t>
            </a:r>
            <a:endParaRPr sz="1800">
              <a:latin typeface="Montserrat SemiBold"/>
              <a:ea typeface="Montserrat SemiBold"/>
              <a:cs typeface="Montserrat SemiBold"/>
              <a:sym typeface="Montserrat SemiBold"/>
            </a:endParaRPr>
          </a:p>
          <a:p>
            <a:pPr indent="-254000" lvl="0" marL="254000" rtl="0" algn="l">
              <a:lnSpc>
                <a:spcPct val="100000"/>
              </a:lnSpc>
              <a:spcBef>
                <a:spcPts val="800"/>
              </a:spcBef>
              <a:spcAft>
                <a:spcPts val="0"/>
              </a:spcAft>
              <a:buSzPts val="1800"/>
              <a:buFont typeface="Montserrat"/>
              <a:buChar char="-"/>
            </a:pPr>
            <a:r>
              <a:rPr lang="en-GB" sz="1800">
                <a:latin typeface="Montserrat SemiBold"/>
                <a:ea typeface="Montserrat SemiBold"/>
                <a:cs typeface="Montserrat SemiBold"/>
                <a:sym typeface="Montserrat SemiBold"/>
              </a:rPr>
              <a:t>Verbs</a:t>
            </a:r>
            <a:r>
              <a:rPr lang="en-GB" sz="1800">
                <a:latin typeface="Montserrat"/>
                <a:ea typeface="Montserrat"/>
                <a:cs typeface="Montserrat"/>
                <a:sym typeface="Montserrat"/>
              </a:rPr>
              <a:t> → Linguistic agency (Action orientation)</a:t>
            </a:r>
            <a:endParaRPr sz="1800">
              <a:latin typeface="Montserrat"/>
              <a:ea typeface="Montserrat"/>
              <a:cs typeface="Montserrat"/>
              <a:sym typeface="Montserrat"/>
            </a:endParaRPr>
          </a:p>
          <a:p>
            <a:pPr indent="-254000" lvl="0" marL="254000" rtl="0" algn="l">
              <a:lnSpc>
                <a:spcPct val="100000"/>
              </a:lnSpc>
              <a:spcBef>
                <a:spcPts val="800"/>
              </a:spcBef>
              <a:spcAft>
                <a:spcPts val="0"/>
              </a:spcAft>
              <a:buSzPts val="1800"/>
              <a:buFont typeface="Montserrat"/>
              <a:buChar char="-"/>
            </a:pPr>
            <a:r>
              <a:rPr lang="en-GB" sz="1800">
                <a:latin typeface="Montserrat SemiBold"/>
                <a:ea typeface="Montserrat SemiBold"/>
                <a:cs typeface="Montserrat SemiBold"/>
                <a:sym typeface="Montserrat SemiBold"/>
              </a:rPr>
              <a:t>Concreteness</a:t>
            </a:r>
            <a:r>
              <a:rPr lang="en-GB" sz="1800">
                <a:latin typeface="Montserrat"/>
                <a:ea typeface="Montserrat"/>
                <a:cs typeface="Montserrat"/>
                <a:sym typeface="Montserrat"/>
              </a:rPr>
              <a:t> → Action planning </a:t>
            </a:r>
            <a:endParaRPr sz="1800">
              <a:latin typeface="Montserrat"/>
              <a:ea typeface="Montserrat"/>
              <a:cs typeface="Montserrat"/>
              <a:sym typeface="Montserrat"/>
            </a:endParaRPr>
          </a:p>
          <a:p>
            <a:pPr indent="0" lvl="1" marL="342900" rtl="0" algn="l">
              <a:lnSpc>
                <a:spcPct val="100000"/>
              </a:lnSpc>
              <a:spcBef>
                <a:spcPts val="800"/>
              </a:spcBef>
              <a:spcAft>
                <a:spcPts val="0"/>
              </a:spcAft>
              <a:buSzPts val="1800"/>
              <a:buFont typeface="Montserrat"/>
              <a:buNone/>
            </a:pPr>
            <a:r>
              <a:rPr lang="en-GB" sz="1800">
                <a:latin typeface="Montserrat"/>
                <a:ea typeface="Montserrat"/>
                <a:cs typeface="Montserrat"/>
                <a:sym typeface="Montserrat"/>
              </a:rPr>
              <a:t>(</a:t>
            </a:r>
            <a:r>
              <a:rPr lang="en-GB" sz="1800">
                <a:latin typeface="Montserrat SemiBold"/>
                <a:ea typeface="Montserrat SemiBold"/>
                <a:cs typeface="Montserrat SemiBold"/>
                <a:sym typeface="Montserrat SemiBold"/>
              </a:rPr>
              <a:t>imaginable</a:t>
            </a:r>
            <a:r>
              <a:rPr lang="en-GB" sz="1800">
                <a:latin typeface="Montserrat"/>
                <a:ea typeface="Montserrat"/>
                <a:cs typeface="Montserrat"/>
                <a:sym typeface="Montserrat"/>
              </a:rPr>
              <a:t> and </a:t>
            </a:r>
            <a:r>
              <a:rPr lang="en-GB" sz="1800">
                <a:latin typeface="Montserrat SemiBold"/>
                <a:ea typeface="Montserrat SemiBold"/>
                <a:cs typeface="Montserrat SemiBold"/>
                <a:sym typeface="Montserrat SemiBold"/>
              </a:rPr>
              <a:t>contextualized</a:t>
            </a:r>
            <a:r>
              <a:rPr lang="en-GB" sz="1800">
                <a:latin typeface="Montserrat"/>
                <a:ea typeface="Montserrat"/>
                <a:cs typeface="Montserrat"/>
                <a:sym typeface="Montserrat"/>
              </a:rPr>
              <a:t> information necessary for action implementation)</a:t>
            </a:r>
            <a:endParaRPr sz="18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11"/>
          <p:cNvPicPr preferRelativeResize="0"/>
          <p:nvPr/>
        </p:nvPicPr>
        <p:blipFill rotWithShape="1">
          <a:blip r:embed="rId3">
            <a:alphaModFix/>
          </a:blip>
          <a:srcRect b="0" l="0" r="0" t="0"/>
          <a:stretch/>
        </p:blipFill>
        <p:spPr>
          <a:xfrm>
            <a:off x="0" y="356110"/>
            <a:ext cx="9144003" cy="404068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12"/>
          <p:cNvPicPr preferRelativeResize="0"/>
          <p:nvPr/>
        </p:nvPicPr>
        <p:blipFill rotWithShape="1">
          <a:blip r:embed="rId3">
            <a:alphaModFix/>
          </a:blip>
          <a:srcRect b="0" l="0" r="0" t="0"/>
          <a:stretch/>
        </p:blipFill>
        <p:spPr>
          <a:xfrm>
            <a:off x="881075" y="0"/>
            <a:ext cx="7381842"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13"/>
          <p:cNvPicPr preferRelativeResize="0"/>
          <p:nvPr/>
        </p:nvPicPr>
        <p:blipFill rotWithShape="1">
          <a:blip r:embed="rId3">
            <a:alphaModFix/>
          </a:blip>
          <a:srcRect b="0" l="0" r="0" t="0"/>
          <a:stretch/>
        </p:blipFill>
        <p:spPr>
          <a:xfrm>
            <a:off x="0" y="378176"/>
            <a:ext cx="9144000" cy="438714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4"/>
          <p:cNvPicPr preferRelativeResize="0"/>
          <p:nvPr/>
        </p:nvPicPr>
        <p:blipFill rotWithShape="1">
          <a:blip r:embed="rId3">
            <a:alphaModFix/>
          </a:blip>
          <a:srcRect b="0" l="0" r="0" t="0"/>
          <a:stretch/>
        </p:blipFill>
        <p:spPr>
          <a:xfrm>
            <a:off x="664738" y="0"/>
            <a:ext cx="3480237" cy="5143500"/>
          </a:xfrm>
          <a:prstGeom prst="rect">
            <a:avLst/>
          </a:prstGeom>
          <a:noFill/>
          <a:ln>
            <a:noFill/>
          </a:ln>
        </p:spPr>
      </p:pic>
      <p:pic>
        <p:nvPicPr>
          <p:cNvPr id="788" name="Google Shape;788;p14"/>
          <p:cNvPicPr preferRelativeResize="0"/>
          <p:nvPr/>
        </p:nvPicPr>
        <p:blipFill rotWithShape="1">
          <a:blip r:embed="rId4">
            <a:alphaModFix/>
          </a:blip>
          <a:srcRect b="0" l="0" r="0" t="0"/>
          <a:stretch/>
        </p:blipFill>
        <p:spPr>
          <a:xfrm>
            <a:off x="4800598" y="0"/>
            <a:ext cx="3626557" cy="51435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5"/>
          <p:cNvSpPr txBox="1"/>
          <p:nvPr>
            <p:ph type="title"/>
          </p:nvPr>
        </p:nvSpPr>
        <p:spPr>
          <a:xfrm>
            <a:off x="311700" y="2285388"/>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Agency is also prevalent in commercial setting…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16"/>
          <p:cNvPicPr preferRelativeResize="0"/>
          <p:nvPr/>
        </p:nvPicPr>
        <p:blipFill rotWithShape="1">
          <a:blip r:embed="rId3">
            <a:alphaModFix/>
          </a:blip>
          <a:srcRect b="0" l="0" r="0" t="0"/>
          <a:stretch/>
        </p:blipFill>
        <p:spPr>
          <a:xfrm>
            <a:off x="631280" y="1"/>
            <a:ext cx="7881421" cy="51435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17"/>
          <p:cNvPicPr preferRelativeResize="0"/>
          <p:nvPr/>
        </p:nvPicPr>
        <p:blipFill rotWithShape="1">
          <a:blip r:embed="rId3">
            <a:alphaModFix/>
          </a:blip>
          <a:srcRect b="0" l="0" r="0" t="0"/>
          <a:stretch/>
        </p:blipFill>
        <p:spPr>
          <a:xfrm>
            <a:off x="2741800" y="-24212"/>
            <a:ext cx="3660400" cy="519192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18"/>
          <p:cNvPicPr preferRelativeResize="0"/>
          <p:nvPr/>
        </p:nvPicPr>
        <p:blipFill rotWithShape="1">
          <a:blip r:embed="rId3">
            <a:alphaModFix/>
          </a:blip>
          <a:srcRect b="0" l="0" r="0" t="0"/>
          <a:stretch/>
        </p:blipFill>
        <p:spPr>
          <a:xfrm>
            <a:off x="2270025" y="657047"/>
            <a:ext cx="4603949" cy="382941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2e59a49e79e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14" name="Google Shape;814;g2e59a49e79e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815" name="Google Shape;815;g2e59a49e79e_0_0"/>
          <p:cNvPicPr preferRelativeResize="0"/>
          <p:nvPr/>
        </p:nvPicPr>
        <p:blipFill rotWithShape="1">
          <a:blip r:embed="rId3">
            <a:alphaModFix/>
          </a:blip>
          <a:srcRect b="0" l="0" r="0" t="0"/>
          <a:stretch/>
        </p:blipFill>
        <p:spPr>
          <a:xfrm>
            <a:off x="0" y="254496"/>
            <a:ext cx="9144003" cy="463450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19"/>
          <p:cNvPicPr preferRelativeResize="0"/>
          <p:nvPr/>
        </p:nvPicPr>
        <p:blipFill rotWithShape="1">
          <a:blip r:embed="rId3">
            <a:alphaModFix/>
          </a:blip>
          <a:srcRect b="0" l="0" r="0" t="0"/>
          <a:stretch/>
        </p:blipFill>
        <p:spPr>
          <a:xfrm>
            <a:off x="0" y="802725"/>
            <a:ext cx="9144003" cy="32548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02dbfe21e8_0_84"/>
          <p:cNvSpPr txBox="1"/>
          <p:nvPr>
            <p:ph type="title"/>
          </p:nvPr>
        </p:nvSpPr>
        <p:spPr>
          <a:xfrm>
            <a:off x="1275714" y="61878"/>
            <a:ext cx="7700400" cy="5883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8C734B"/>
              </a:buClr>
              <a:buSzPts val="2400"/>
              <a:buFont typeface="Montserrat"/>
              <a:buNone/>
            </a:pPr>
            <a:r>
              <a:rPr lang="en-GB" sz="2400">
                <a:solidFill>
                  <a:srgbClr val="674EA7"/>
                </a:solidFill>
              </a:rPr>
              <a:t>Hypothesis 2</a:t>
            </a:r>
            <a:endParaRPr sz="2400">
              <a:solidFill>
                <a:srgbClr val="674EA7"/>
              </a:solidFill>
            </a:endParaRPr>
          </a:p>
        </p:txBody>
      </p:sp>
      <p:pic>
        <p:nvPicPr>
          <p:cNvPr id="149" name="Google Shape;149;g302dbfe21e8_0_84"/>
          <p:cNvPicPr preferRelativeResize="0"/>
          <p:nvPr/>
        </p:nvPicPr>
        <p:blipFill rotWithShape="1">
          <a:blip r:embed="rId3">
            <a:alphaModFix/>
          </a:blip>
          <a:srcRect b="0" l="0" r="0" t="0"/>
          <a:stretch/>
        </p:blipFill>
        <p:spPr>
          <a:xfrm>
            <a:off x="167885" y="973646"/>
            <a:ext cx="8541714" cy="3755532"/>
          </a:xfrm>
          <a:prstGeom prst="rect">
            <a:avLst/>
          </a:prstGeom>
          <a:noFill/>
          <a:ln>
            <a:noFill/>
          </a:ln>
        </p:spPr>
      </p:pic>
      <p:grpSp>
        <p:nvGrpSpPr>
          <p:cNvPr id="150" name="Google Shape;150;g302dbfe21e8_0_84"/>
          <p:cNvGrpSpPr/>
          <p:nvPr/>
        </p:nvGrpSpPr>
        <p:grpSpPr>
          <a:xfrm>
            <a:off x="8157830" y="78210"/>
            <a:ext cx="937843" cy="1046130"/>
            <a:chOff x="10877106" y="104280"/>
            <a:chExt cx="1250458" cy="1394840"/>
          </a:xfrm>
        </p:grpSpPr>
        <p:pic>
          <p:nvPicPr>
            <p:cNvPr id="151" name="Google Shape;151;g302dbfe21e8_0_84"/>
            <p:cNvPicPr preferRelativeResize="0"/>
            <p:nvPr/>
          </p:nvPicPr>
          <p:blipFill rotWithShape="1">
            <a:blip r:embed="rId4">
              <a:alphaModFix/>
            </a:blip>
            <a:srcRect b="47924" l="30678" r="34328" t="0"/>
            <a:stretch/>
          </p:blipFill>
          <p:spPr>
            <a:xfrm>
              <a:off x="10877106" y="104280"/>
              <a:ext cx="1091048" cy="1172138"/>
            </a:xfrm>
            <a:prstGeom prst="rect">
              <a:avLst/>
            </a:prstGeom>
            <a:noFill/>
            <a:ln>
              <a:noFill/>
            </a:ln>
          </p:spPr>
        </p:pic>
        <p:sp>
          <p:nvSpPr>
            <p:cNvPr id="152" name="Google Shape;152;g302dbfe21e8_0_84"/>
            <p:cNvSpPr/>
            <p:nvPr/>
          </p:nvSpPr>
          <p:spPr>
            <a:xfrm>
              <a:off x="11808664" y="1212620"/>
              <a:ext cx="318900" cy="286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g302dbfe21e8_0_797"/>
          <p:cNvPicPr preferRelativeResize="0"/>
          <p:nvPr/>
        </p:nvPicPr>
        <p:blipFill rotWithShape="1">
          <a:blip r:embed="rId3">
            <a:alphaModFix/>
          </a:blip>
          <a:srcRect b="0" l="0" r="0" t="0"/>
          <a:stretch/>
        </p:blipFill>
        <p:spPr>
          <a:xfrm>
            <a:off x="457215" y="0"/>
            <a:ext cx="8229571" cy="5143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302dbfe21e8_0_801"/>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0714"/>
              <a:buNone/>
            </a:pPr>
            <a:r>
              <a:t/>
            </a:r>
            <a:endParaRPr/>
          </a:p>
        </p:txBody>
      </p:sp>
      <p:sp>
        <p:nvSpPr>
          <p:cNvPr id="831" name="Google Shape;831;g302dbfe21e8_0_801"/>
          <p:cNvSpPr txBox="1"/>
          <p:nvPr>
            <p:ph idx="1" type="body"/>
          </p:nvPr>
        </p:nvSpPr>
        <p:spPr>
          <a:xfrm>
            <a:off x="233775" y="864356"/>
            <a:ext cx="6390600" cy="256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832" name="Google Shape;832;g302dbfe21e8_0_801"/>
          <p:cNvPicPr preferRelativeResize="0"/>
          <p:nvPr/>
        </p:nvPicPr>
        <p:blipFill rotWithShape="1">
          <a:blip r:embed="rId3">
            <a:alphaModFix/>
          </a:blip>
          <a:srcRect b="0" l="0" r="0" t="0"/>
          <a:stretch/>
        </p:blipFill>
        <p:spPr>
          <a:xfrm>
            <a:off x="0" y="254496"/>
            <a:ext cx="9144003" cy="463450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302dbfe21e8_0_807"/>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9" name="Google Shape;839;g302dbfe21e8_0_807"/>
          <p:cNvSpPr txBox="1"/>
          <p:nvPr>
            <p:ph idx="1" type="body"/>
          </p:nvPr>
        </p:nvSpPr>
        <p:spPr>
          <a:xfrm>
            <a:off x="233775" y="864356"/>
            <a:ext cx="6390600" cy="256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840" name="Google Shape;840;g302dbfe21e8_0_807"/>
          <p:cNvPicPr preferRelativeResize="0"/>
          <p:nvPr/>
        </p:nvPicPr>
        <p:blipFill>
          <a:blip r:embed="rId3">
            <a:alphaModFix/>
          </a:blip>
          <a:stretch>
            <a:fillRect/>
          </a:stretch>
        </p:blipFill>
        <p:spPr>
          <a:xfrm>
            <a:off x="16745" y="0"/>
            <a:ext cx="9110512" cy="51435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2e5eec99757_0_44"/>
          <p:cNvSpPr txBox="1"/>
          <p:nvPr>
            <p:ph type="title"/>
          </p:nvPr>
        </p:nvSpPr>
        <p:spPr>
          <a:xfrm>
            <a:off x="311700" y="202400"/>
            <a:ext cx="8520600" cy="1252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GB"/>
              <a:t>Example Application:</a:t>
            </a:r>
            <a:endParaRPr b="1"/>
          </a:p>
          <a:p>
            <a:pPr indent="0" lvl="0" marL="0" rtl="0" algn="l">
              <a:lnSpc>
                <a:spcPct val="100000"/>
              </a:lnSpc>
              <a:spcBef>
                <a:spcPts val="0"/>
              </a:spcBef>
              <a:spcAft>
                <a:spcPts val="0"/>
              </a:spcAft>
              <a:buSzPts val="3111"/>
              <a:buNone/>
            </a:pPr>
            <a:r>
              <a:rPr b="1" lang="en-GB"/>
              <a:t>2020 U.S. Congressional Election Tweet Data</a:t>
            </a:r>
            <a:endParaRPr b="1"/>
          </a:p>
        </p:txBody>
      </p:sp>
      <p:sp>
        <p:nvSpPr>
          <p:cNvPr id="846" name="Google Shape;846;g2e5eec99757_0_44"/>
          <p:cNvSpPr txBox="1"/>
          <p:nvPr>
            <p:ph idx="1" type="body"/>
          </p:nvPr>
        </p:nvSpPr>
        <p:spPr>
          <a:xfrm>
            <a:off x="311700" y="1202825"/>
            <a:ext cx="8520600" cy="3747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GB">
                <a:solidFill>
                  <a:schemeClr val="dk1"/>
                </a:solidFill>
              </a:rPr>
              <a:t>Based on the notion that politicians align their language with their persuasive goals we hypothesized that:</a:t>
            </a:r>
            <a:endParaRPr>
              <a:solidFill>
                <a:schemeClr val="dk1"/>
              </a:solidFill>
            </a:endParaRPr>
          </a:p>
          <a:p>
            <a:pPr indent="0" lvl="0" marL="457200" rtl="0" algn="l">
              <a:lnSpc>
                <a:spcPct val="115000"/>
              </a:lnSpc>
              <a:spcBef>
                <a:spcPts val="0"/>
              </a:spcBef>
              <a:spcAft>
                <a:spcPts val="0"/>
              </a:spcAft>
              <a:buSzPts val="1800"/>
              <a:buNone/>
            </a:pPr>
            <a:r>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GB">
                <a:solidFill>
                  <a:schemeClr val="dk1"/>
                </a:solidFill>
              </a:rPr>
              <a:t>The frequency of agentic language use </a:t>
            </a:r>
            <a:r>
              <a:rPr b="1" lang="en-GB">
                <a:solidFill>
                  <a:srgbClr val="CC0000"/>
                </a:solidFill>
              </a:rPr>
              <a:t>escalated</a:t>
            </a:r>
            <a:r>
              <a:rPr b="1" lang="en-GB">
                <a:solidFill>
                  <a:schemeClr val="dk1"/>
                </a:solidFill>
              </a:rPr>
              <a:t> as the election approached</a:t>
            </a:r>
            <a:r>
              <a:rPr lang="en-GB">
                <a:solidFill>
                  <a:schemeClr val="dk1"/>
                </a:solidFill>
              </a:rPr>
              <a:t> (H1) and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GB">
                <a:solidFill>
                  <a:schemeClr val="dk1"/>
                </a:solidFill>
              </a:rPr>
              <a:t>… </a:t>
            </a:r>
            <a:r>
              <a:rPr b="1" lang="en-GB">
                <a:solidFill>
                  <a:srgbClr val="1155CC"/>
                </a:solidFill>
              </a:rPr>
              <a:t>declined</a:t>
            </a:r>
            <a:r>
              <a:rPr b="1" lang="en-GB">
                <a:solidFill>
                  <a:schemeClr val="dk1"/>
                </a:solidFill>
              </a:rPr>
              <a:t> afterward</a:t>
            </a:r>
            <a:r>
              <a:rPr lang="en-GB">
                <a:solidFill>
                  <a:schemeClr val="dk1"/>
                </a:solidFill>
              </a:rPr>
              <a:t> (H2),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GB">
                <a:solidFill>
                  <a:schemeClr val="dk1"/>
                </a:solidFill>
              </a:rPr>
              <a:t>Agentic communication will </a:t>
            </a:r>
            <a:r>
              <a:rPr b="1" lang="en-GB">
                <a:solidFill>
                  <a:srgbClr val="CC0000"/>
                </a:solidFill>
              </a:rPr>
              <a:t>increase</a:t>
            </a:r>
            <a:r>
              <a:rPr b="1" lang="en-GB">
                <a:solidFill>
                  <a:schemeClr val="dk1"/>
                </a:solidFill>
              </a:rPr>
              <a:t> in before the January 6th Capitol riots</a:t>
            </a:r>
            <a:r>
              <a:rPr lang="en-GB">
                <a:solidFill>
                  <a:schemeClr val="dk1"/>
                </a:solidFill>
              </a:rPr>
              <a:t> (H3)</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following Donald J. Trump’s tweet announcing the January 6th rally, presumably with an intention to influence the Electoral College vote count ("Statistically impossible to have lost the 2020 Election. Big protest in D.C. on January 6th. Be there, will be wild!").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b="1" lang="en-GB">
                <a:solidFill>
                  <a:schemeClr val="dk1"/>
                </a:solidFill>
              </a:rPr>
              <a:t>Following the Capitol riots - a </a:t>
            </a:r>
            <a:r>
              <a:rPr b="1" lang="en-GB">
                <a:solidFill>
                  <a:srgbClr val="1155CC"/>
                </a:solidFill>
              </a:rPr>
              <a:t>decrease</a:t>
            </a:r>
            <a:r>
              <a:rPr lang="en-GB">
                <a:solidFill>
                  <a:schemeClr val="dk1"/>
                </a:solidFill>
              </a:rPr>
              <a:t> in agentic language (H4)</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3"/>
          <p:cNvSpPr txBox="1"/>
          <p:nvPr>
            <p:ph type="title"/>
          </p:nvPr>
        </p:nvSpPr>
        <p:spPr>
          <a:xfrm>
            <a:off x="311700" y="445025"/>
            <a:ext cx="8480700" cy="645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GB"/>
              <a:t>2020 U.S. Congressional Election Tweet Data</a:t>
            </a:r>
            <a:endParaRPr b="1"/>
          </a:p>
        </p:txBody>
      </p:sp>
      <p:sp>
        <p:nvSpPr>
          <p:cNvPr id="852" name="Google Shape;852;p53"/>
          <p:cNvSpPr txBox="1"/>
          <p:nvPr>
            <p:ph idx="1" type="body"/>
          </p:nvPr>
        </p:nvSpPr>
        <p:spPr>
          <a:xfrm>
            <a:off x="311700" y="1090025"/>
            <a:ext cx="7979400" cy="3864600"/>
          </a:xfrm>
          <a:prstGeom prst="rect">
            <a:avLst/>
          </a:prstGeom>
          <a:noFill/>
          <a:ln>
            <a:noFill/>
          </a:ln>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Clr>
                <a:schemeClr val="dk1"/>
              </a:buClr>
              <a:buSzPts val="1900"/>
              <a:buChar char="●"/>
            </a:pPr>
            <a:r>
              <a:rPr b="1" lang="en-GB" sz="1900">
                <a:solidFill>
                  <a:schemeClr val="dk1"/>
                </a:solidFill>
              </a:rPr>
              <a:t>~ 0.5M original tweets</a:t>
            </a:r>
            <a:r>
              <a:rPr lang="en-GB" sz="1900">
                <a:solidFill>
                  <a:schemeClr val="dk1"/>
                </a:solidFill>
              </a:rPr>
              <a:t> from Democrat (D) and Republican (R) candidates;</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b="1" lang="en-GB" sz="1900">
                <a:solidFill>
                  <a:schemeClr val="dk1"/>
                </a:solidFill>
              </a:rPr>
              <a:t>180 days </a:t>
            </a:r>
            <a:r>
              <a:rPr lang="en-GB" sz="1900">
                <a:solidFill>
                  <a:schemeClr val="dk1"/>
                </a:solidFill>
              </a:rPr>
              <a:t>prior and after the election;</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b="1" lang="en-GB" sz="1900">
                <a:solidFill>
                  <a:schemeClr val="dk1"/>
                </a:solidFill>
              </a:rPr>
              <a:t>870 candidates</a:t>
            </a:r>
            <a:r>
              <a:rPr lang="en-GB" sz="1900">
                <a:solidFill>
                  <a:schemeClr val="dk1"/>
                </a:solidFill>
              </a:rPr>
              <a:t> (454 D and 416 R)</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GB" sz="1900">
                <a:solidFill>
                  <a:schemeClr val="dk1"/>
                </a:solidFill>
              </a:rPr>
              <a:t>1283 Twitter profiles (671 D and 612 R) for ;</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GB" sz="1900">
                <a:solidFill>
                  <a:schemeClr val="dk1"/>
                </a:solidFill>
              </a:rPr>
              <a:t>Agency was quantified in each tweet using BERTAgent;</a:t>
            </a:r>
            <a:endParaRPr sz="1900">
              <a:solidFill>
                <a:schemeClr val="dk1"/>
              </a:solidFill>
            </a:endParaRPr>
          </a:p>
          <a:p>
            <a:pPr indent="-349250" lvl="0" marL="457200" rtl="0" algn="l">
              <a:lnSpc>
                <a:spcPct val="150000"/>
              </a:lnSpc>
              <a:spcBef>
                <a:spcPts val="0"/>
              </a:spcBef>
              <a:spcAft>
                <a:spcPts val="0"/>
              </a:spcAft>
              <a:buClr>
                <a:schemeClr val="dk1"/>
              </a:buClr>
              <a:buSzPts val="1900"/>
              <a:buChar char="●"/>
            </a:pPr>
            <a:r>
              <a:rPr lang="en-GB" sz="1900">
                <a:solidFill>
                  <a:schemeClr val="dk1"/>
                </a:solidFill>
              </a:rPr>
              <a:t>A daily average was computed for every candidate.</a:t>
            </a:r>
            <a:endParaRPr b="1" sz="1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65c0b5665359dcf6_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58" name="Google Shape;858;g65c0b5665359dcf6_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859" name="Google Shape;859;g65c0b5665359dcf6_3"/>
          <p:cNvPicPr preferRelativeResize="0"/>
          <p:nvPr/>
        </p:nvPicPr>
        <p:blipFill rotWithShape="1">
          <a:blip r:embed="rId3">
            <a:alphaModFix/>
          </a:blip>
          <a:srcRect b="0" l="0" r="0" t="0"/>
          <a:stretch/>
        </p:blipFill>
        <p:spPr>
          <a:xfrm>
            <a:off x="1874334" y="0"/>
            <a:ext cx="5700133" cy="5143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54"/>
          <p:cNvPicPr preferRelativeResize="0"/>
          <p:nvPr/>
        </p:nvPicPr>
        <p:blipFill rotWithShape="1">
          <a:blip r:embed="rId3">
            <a:alphaModFix/>
          </a:blip>
          <a:srcRect b="0" l="0" r="0" t="0"/>
          <a:stretch/>
        </p:blipFill>
        <p:spPr>
          <a:xfrm>
            <a:off x="463525" y="152400"/>
            <a:ext cx="8216960" cy="483869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65c0b5665359dcf6_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70" name="Google Shape;870;g65c0b5665359dcf6_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871" name="Google Shape;871;g65c0b5665359dcf6_76"/>
          <p:cNvPicPr preferRelativeResize="0"/>
          <p:nvPr/>
        </p:nvPicPr>
        <p:blipFill rotWithShape="1">
          <a:blip r:embed="rId3">
            <a:alphaModFix/>
          </a:blip>
          <a:srcRect b="0" l="0" r="0" t="0"/>
          <a:stretch/>
        </p:blipFill>
        <p:spPr>
          <a:xfrm>
            <a:off x="254833" y="288925"/>
            <a:ext cx="8634332" cy="51434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2e59c40a328_0_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Modelling of agency dynamics during election cycle</a:t>
            </a:r>
            <a:endParaRPr/>
          </a:p>
        </p:txBody>
      </p:sp>
      <p:sp>
        <p:nvSpPr>
          <p:cNvPr id="877" name="Google Shape;877;g2e59c40a328_0_23"/>
          <p:cNvSpPr txBox="1"/>
          <p:nvPr>
            <p:ph idx="1" type="body"/>
          </p:nvPr>
        </p:nvSpPr>
        <p:spPr>
          <a:xfrm>
            <a:off x="311700" y="1579350"/>
            <a:ext cx="8520600" cy="2989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GB">
                <a:solidFill>
                  <a:schemeClr val="dk1"/>
                </a:solidFill>
              </a:rPr>
              <a:t>Agency  ~  Time  *  Period +  (Time  |  Name)</a:t>
            </a:r>
            <a:endParaRPr b="1">
              <a:solidFill>
                <a:schemeClr val="dk1"/>
              </a:solidFill>
            </a:endParaRPr>
          </a:p>
          <a:p>
            <a:pPr indent="0" lvl="0" marL="0" rtl="0" algn="ctr">
              <a:lnSpc>
                <a:spcPct val="115000"/>
              </a:lnSpc>
              <a:spcBef>
                <a:spcPts val="1200"/>
              </a:spcBef>
              <a:spcAft>
                <a:spcPts val="0"/>
              </a:spcAft>
              <a:buClr>
                <a:schemeClr val="dk1"/>
              </a:buClr>
              <a:buSzPts val="1100"/>
              <a:buFont typeface="Arial"/>
              <a:buNone/>
            </a:pPr>
            <a:r>
              <a:t/>
            </a:r>
            <a:endParaRPr b="1"/>
          </a:p>
          <a:p>
            <a:pPr indent="0" lvl="0" marL="0" rtl="0" algn="ctr">
              <a:lnSpc>
                <a:spcPct val="115000"/>
              </a:lnSpc>
              <a:spcBef>
                <a:spcPts val="1200"/>
              </a:spcBef>
              <a:spcAft>
                <a:spcPts val="1200"/>
              </a:spcAft>
              <a:buSzPts val="1800"/>
              <a:buNone/>
            </a:pPr>
            <a:r>
              <a:t/>
            </a:r>
            <a:endParaRPr b="1"/>
          </a:p>
        </p:txBody>
      </p:sp>
      <p:sp>
        <p:nvSpPr>
          <p:cNvPr id="878" name="Google Shape;878;g2e59c40a328_0_23"/>
          <p:cNvSpPr/>
          <p:nvPr/>
        </p:nvSpPr>
        <p:spPr>
          <a:xfrm>
            <a:off x="4231200" y="1616425"/>
            <a:ext cx="832200" cy="40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2e59c40a328_0_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84" name="Google Shape;884;g2e59c40a328_0_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885" name="Google Shape;885;g2e59c40a328_0_11"/>
          <p:cNvPicPr preferRelativeResize="0"/>
          <p:nvPr/>
        </p:nvPicPr>
        <p:blipFill rotWithShape="1">
          <a:blip r:embed="rId3">
            <a:alphaModFix/>
          </a:blip>
          <a:srcRect b="0" l="0" r="0" t="0"/>
          <a:stretch/>
        </p:blipFill>
        <p:spPr>
          <a:xfrm>
            <a:off x="0" y="0"/>
            <a:ext cx="9144000" cy="51414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02dbfe21e8_0_640"/>
          <p:cNvSpPr txBox="1"/>
          <p:nvPr/>
        </p:nvSpPr>
        <p:spPr>
          <a:xfrm>
            <a:off x="440850" y="1551100"/>
            <a:ext cx="8262300" cy="351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445 English native speakers recruited through Prolific</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312 women, 128 men, and five people who indicated other gender</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Aged between 18 and 77 (M = 33.78, SD = 11.73)</a:t>
            </a:r>
            <a:endParaRPr sz="1800">
              <a:solidFill>
                <a:schemeClr val="dk2"/>
              </a:solidFill>
              <a:latin typeface="Montserrat"/>
              <a:ea typeface="Montserrat"/>
              <a:cs typeface="Montserrat"/>
              <a:sym typeface="Montserrat"/>
            </a:endParaRPr>
          </a:p>
        </p:txBody>
      </p:sp>
      <p:sp>
        <p:nvSpPr>
          <p:cNvPr id="159" name="Google Shape;159;g302dbfe21e8_0_640"/>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1: Participants</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Modelling of agency dynamics during election cycle</a:t>
            </a:r>
            <a:endParaRPr/>
          </a:p>
        </p:txBody>
      </p:sp>
      <p:sp>
        <p:nvSpPr>
          <p:cNvPr id="891" name="Google Shape;891;p56"/>
          <p:cNvSpPr txBox="1"/>
          <p:nvPr>
            <p:ph idx="1" type="body"/>
          </p:nvPr>
        </p:nvSpPr>
        <p:spPr>
          <a:xfrm>
            <a:off x="311700" y="1579350"/>
            <a:ext cx="8520600" cy="2989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GB">
                <a:solidFill>
                  <a:schemeClr val="dk1"/>
                </a:solidFill>
              </a:rPr>
              <a:t>Agency  ~  Time  *  Period  *  Outcome  +  (Time  |  Name)</a:t>
            </a:r>
            <a:endParaRPr b="1">
              <a:solidFill>
                <a:schemeClr val="dk1"/>
              </a:solidFill>
            </a:endParaRPr>
          </a:p>
          <a:p>
            <a:pPr indent="0" lvl="0" marL="0" rtl="0" algn="ctr">
              <a:lnSpc>
                <a:spcPct val="115000"/>
              </a:lnSpc>
              <a:spcBef>
                <a:spcPts val="1200"/>
              </a:spcBef>
              <a:spcAft>
                <a:spcPts val="0"/>
              </a:spcAft>
              <a:buClr>
                <a:schemeClr val="dk1"/>
              </a:buClr>
              <a:buSzPts val="1100"/>
              <a:buFont typeface="Arial"/>
              <a:buNone/>
            </a:pPr>
            <a:r>
              <a:t/>
            </a:r>
            <a:endParaRPr b="1"/>
          </a:p>
          <a:p>
            <a:pPr indent="0" lvl="0" marL="0" rtl="0" algn="ctr">
              <a:lnSpc>
                <a:spcPct val="115000"/>
              </a:lnSpc>
              <a:spcBef>
                <a:spcPts val="1200"/>
              </a:spcBef>
              <a:spcAft>
                <a:spcPts val="1200"/>
              </a:spcAft>
              <a:buSzPts val="1800"/>
              <a:buNone/>
            </a:pPr>
            <a:r>
              <a:t/>
            </a:r>
            <a:endParaRPr b="1"/>
          </a:p>
        </p:txBody>
      </p:sp>
      <p:sp>
        <p:nvSpPr>
          <p:cNvPr id="892" name="Google Shape;892;p56"/>
          <p:cNvSpPr/>
          <p:nvPr/>
        </p:nvSpPr>
        <p:spPr>
          <a:xfrm>
            <a:off x="4598450" y="1613373"/>
            <a:ext cx="1068900" cy="40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g2e59c40a328_0_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898" name="Google Shape;898;g2e59c40a328_0_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899" name="Google Shape;899;g2e59c40a328_0_18"/>
          <p:cNvPicPr preferRelativeResize="0"/>
          <p:nvPr/>
        </p:nvPicPr>
        <p:blipFill rotWithShape="1">
          <a:blip r:embed="rId3">
            <a:alphaModFix/>
          </a:blip>
          <a:srcRect b="0" l="0" r="0" t="0"/>
          <a:stretch/>
        </p:blipFill>
        <p:spPr>
          <a:xfrm>
            <a:off x="353488" y="0"/>
            <a:ext cx="8437022" cy="51435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id="904" name="Google Shape;904;g2e59c40a328_0_31"/>
          <p:cNvPicPr preferRelativeResize="0"/>
          <p:nvPr/>
        </p:nvPicPr>
        <p:blipFill rotWithShape="1">
          <a:blip r:embed="rId3">
            <a:alphaModFix/>
          </a:blip>
          <a:srcRect b="0" l="0" r="0" t="0"/>
          <a:stretch/>
        </p:blipFill>
        <p:spPr>
          <a:xfrm>
            <a:off x="2524890" y="0"/>
            <a:ext cx="2321169" cy="5143500"/>
          </a:xfrm>
          <a:prstGeom prst="rect">
            <a:avLst/>
          </a:prstGeom>
          <a:noFill/>
          <a:ln>
            <a:noFill/>
          </a:ln>
        </p:spPr>
      </p:pic>
      <p:pic>
        <p:nvPicPr>
          <p:cNvPr id="905" name="Google Shape;905;g2e59c40a328_0_31"/>
          <p:cNvPicPr preferRelativeResize="0"/>
          <p:nvPr/>
        </p:nvPicPr>
        <p:blipFill rotWithShape="1">
          <a:blip r:embed="rId4">
            <a:alphaModFix/>
          </a:blip>
          <a:srcRect b="0" l="0" r="0" t="0"/>
          <a:stretch/>
        </p:blipFill>
        <p:spPr>
          <a:xfrm>
            <a:off x="4922250" y="0"/>
            <a:ext cx="2732649" cy="5143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strike="sngStrike"/>
              <a:t>Concussions</a:t>
            </a:r>
            <a:r>
              <a:rPr b="1" lang="en-GB" sz="550"/>
              <a:t> </a:t>
            </a:r>
            <a:r>
              <a:rPr b="1" lang="en-GB"/>
              <a:t>Conclusions </a:t>
            </a:r>
            <a:endParaRPr b="1"/>
          </a:p>
        </p:txBody>
      </p:sp>
      <p:sp>
        <p:nvSpPr>
          <p:cNvPr id="911" name="Google Shape;911;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lang="en-GB" sz="1600">
                <a:solidFill>
                  <a:schemeClr val="dk1"/>
                </a:solidFill>
              </a:rPr>
              <a:t>We successfully </a:t>
            </a:r>
            <a:r>
              <a:rPr b="1" lang="en-GB" sz="1600">
                <a:solidFill>
                  <a:srgbClr val="9900FF"/>
                </a:solidFill>
              </a:rPr>
              <a:t>developed</a:t>
            </a:r>
            <a:r>
              <a:rPr lang="en-GB" sz="1600">
                <a:solidFill>
                  <a:schemeClr val="dk1"/>
                </a:solidFill>
              </a:rPr>
              <a:t> and </a:t>
            </a:r>
            <a:r>
              <a:rPr b="1" lang="en-GB" sz="1600">
                <a:solidFill>
                  <a:srgbClr val="9900FF"/>
                </a:solidFill>
              </a:rPr>
              <a:t>validated</a:t>
            </a:r>
            <a:r>
              <a:rPr lang="en-GB" sz="1600">
                <a:solidFill>
                  <a:schemeClr val="dk1"/>
                </a:solidFill>
              </a:rPr>
              <a:t> </a:t>
            </a:r>
            <a:r>
              <a:rPr b="1" lang="en-GB" sz="1600">
                <a:solidFill>
                  <a:srgbClr val="CC0000"/>
                </a:solidFill>
              </a:rPr>
              <a:t>BERTAgen</a:t>
            </a:r>
            <a:r>
              <a:rPr lang="en-GB" sz="1600">
                <a:solidFill>
                  <a:schemeClr val="dk1"/>
                </a:solidFill>
              </a:rPr>
              <a:t> using a combination of:</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GB" sz="1600">
                <a:solidFill>
                  <a:schemeClr val="dk1"/>
                </a:solidFill>
              </a:rPr>
              <a:t>existing trait-related datasets,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GB" sz="1600">
                <a:solidFill>
                  <a:schemeClr val="dk1"/>
                </a:solidFill>
              </a:rPr>
              <a:t>lexicographical data (WordNet),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GB" sz="1600">
                <a:solidFill>
                  <a:schemeClr val="dk1"/>
                </a:solidFill>
              </a:rPr>
              <a:t>human coder evaluations,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GB" sz="1600">
                <a:solidFill>
                  <a:schemeClr val="dk1"/>
                </a:solidFill>
              </a:rPr>
              <a:t>LLM (RoBERTa).</a:t>
            </a:r>
            <a:endParaRPr sz="1600">
              <a:solidFill>
                <a:schemeClr val="dk1"/>
              </a:solidFill>
            </a:endParaRPr>
          </a:p>
          <a:p>
            <a:pPr indent="0" lvl="0" marL="914400" rtl="0" algn="l">
              <a:lnSpc>
                <a:spcPct val="115000"/>
              </a:lnSpc>
              <a:spcBef>
                <a:spcPts val="0"/>
              </a:spcBef>
              <a:spcAft>
                <a:spcPts val="0"/>
              </a:spcAft>
              <a:buSzPts val="1800"/>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We </a:t>
            </a:r>
            <a:r>
              <a:rPr b="1" lang="en-GB" sz="1600">
                <a:solidFill>
                  <a:srgbClr val="1155CC"/>
                </a:solidFill>
              </a:rPr>
              <a:t>captured</a:t>
            </a:r>
            <a:r>
              <a:rPr lang="en-GB" sz="1600">
                <a:solidFill>
                  <a:schemeClr val="dk1"/>
                </a:solidFill>
              </a:rPr>
              <a:t> the </a:t>
            </a:r>
            <a:r>
              <a:rPr b="1" lang="en-GB" sz="1600">
                <a:solidFill>
                  <a:schemeClr val="dk1"/>
                </a:solidFill>
              </a:rPr>
              <a:t>temporal dynamics</a:t>
            </a:r>
            <a:r>
              <a:rPr lang="en-GB" sz="1600">
                <a:solidFill>
                  <a:schemeClr val="dk1"/>
                </a:solidFill>
              </a:rPr>
              <a:t> of linguistic agency in real data produced by 2020 U.S. Congressional Election candidates.</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BERTAgent: Online resources</a:t>
            </a:r>
            <a:endParaRPr/>
          </a:p>
        </p:txBody>
      </p:sp>
      <p:sp>
        <p:nvSpPr>
          <p:cNvPr id="917" name="Google Shape;917;p61"/>
          <p:cNvSpPr txBox="1"/>
          <p:nvPr>
            <p:ph idx="1" type="body"/>
          </p:nvPr>
        </p:nvSpPr>
        <p:spPr>
          <a:xfrm>
            <a:off x="311700" y="1266200"/>
            <a:ext cx="8520600" cy="3302700"/>
          </a:xfrm>
          <a:prstGeom prst="rect">
            <a:avLst/>
          </a:prstGeom>
          <a:noFill/>
          <a:ln>
            <a:noFill/>
          </a:ln>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GB" sz="1500">
                <a:solidFill>
                  <a:schemeClr val="dk1"/>
                </a:solidFill>
              </a:rPr>
              <a:t>Preprint: </a:t>
            </a:r>
            <a:r>
              <a:rPr lang="en-GB" sz="1500" u="sng">
                <a:solidFill>
                  <a:schemeClr val="hlink"/>
                </a:solidFill>
                <a:hlinkClick r:id="rId3"/>
              </a:rPr>
              <a:t>https://psyarxiv.com/qw6u3/</a:t>
            </a:r>
            <a:endParaRPr sz="1500">
              <a:solidFill>
                <a:schemeClr val="dk1"/>
              </a:solidFill>
            </a:endParaRPr>
          </a:p>
          <a:p>
            <a:pPr indent="-323850" lvl="0" marL="457200" rtl="0" algn="l">
              <a:lnSpc>
                <a:spcPct val="200000"/>
              </a:lnSpc>
              <a:spcBef>
                <a:spcPts val="0"/>
              </a:spcBef>
              <a:spcAft>
                <a:spcPts val="0"/>
              </a:spcAft>
              <a:buClr>
                <a:schemeClr val="dk1"/>
              </a:buClr>
              <a:buSzPts val="1500"/>
              <a:buChar char="●"/>
            </a:pPr>
            <a:r>
              <a:rPr lang="en-GB" sz="1500">
                <a:solidFill>
                  <a:schemeClr val="dk1"/>
                </a:solidFill>
              </a:rPr>
              <a:t>SOM is available at </a:t>
            </a:r>
            <a:r>
              <a:rPr lang="en-GB" sz="1500" u="sng">
                <a:solidFill>
                  <a:schemeClr val="accent5"/>
                </a:solidFill>
                <a:hlinkClick r:id="rId4">
                  <a:extLst>
                    <a:ext uri="{A12FA001-AC4F-418D-AE19-62706E023703}">
                      <ahyp:hlinkClr val="tx"/>
                    </a:ext>
                  </a:extLst>
                </a:hlinkClick>
              </a:rPr>
              <a:t>https://github.com/cogsys-io/BERTAgent-SOM/</a:t>
            </a:r>
            <a:endParaRPr sz="1500">
              <a:solidFill>
                <a:schemeClr val="dk1"/>
              </a:solidFill>
            </a:endParaRPr>
          </a:p>
          <a:p>
            <a:pPr indent="-323850" lvl="0" marL="457200" rtl="0" algn="l">
              <a:lnSpc>
                <a:spcPct val="200000"/>
              </a:lnSpc>
              <a:spcBef>
                <a:spcPts val="0"/>
              </a:spcBef>
              <a:spcAft>
                <a:spcPts val="0"/>
              </a:spcAft>
              <a:buSzPts val="1500"/>
              <a:buChar char="●"/>
            </a:pPr>
            <a:r>
              <a:rPr lang="en-GB" sz="1500">
                <a:solidFill>
                  <a:schemeClr val="dk1"/>
                </a:solidFill>
              </a:rPr>
              <a:t>Installation from </a:t>
            </a:r>
            <a:r>
              <a:rPr lang="en-GB" sz="1500" u="sng">
                <a:solidFill>
                  <a:schemeClr val="hlink"/>
                </a:solidFill>
                <a:hlinkClick r:id="rId5"/>
              </a:rPr>
              <a:t>https://pypi.org/project/bertagent/</a:t>
            </a:r>
            <a:endParaRPr sz="1500">
              <a:solidFill>
                <a:schemeClr val="dk1"/>
              </a:solidFill>
            </a:endParaRPr>
          </a:p>
          <a:p>
            <a:pPr indent="-323850" lvl="1" marL="914400" rtl="0" algn="l">
              <a:lnSpc>
                <a:spcPct val="200000"/>
              </a:lnSpc>
              <a:spcBef>
                <a:spcPts val="0"/>
              </a:spcBef>
              <a:spcAft>
                <a:spcPts val="0"/>
              </a:spcAft>
              <a:buClr>
                <a:schemeClr val="dk1"/>
              </a:buClr>
              <a:buSzPts val="1500"/>
              <a:buFont typeface="Courier New"/>
              <a:buChar char="○"/>
            </a:pPr>
            <a:r>
              <a:rPr b="1" lang="en-GB" sz="2100">
                <a:latin typeface="Courier New"/>
                <a:ea typeface="Courier New"/>
                <a:cs typeface="Courier New"/>
                <a:sym typeface="Courier New"/>
              </a:rPr>
              <a:t>pip install bertagent</a:t>
            </a:r>
            <a:endParaRPr sz="1500">
              <a:solidFill>
                <a:schemeClr val="dk1"/>
              </a:solidFill>
              <a:latin typeface="Courier New"/>
              <a:ea typeface="Courier New"/>
              <a:cs typeface="Courier New"/>
              <a:sym typeface="Courier New"/>
            </a:endParaRPr>
          </a:p>
          <a:p>
            <a:pPr indent="-323850" lvl="1" marL="914400" rtl="0" algn="l">
              <a:lnSpc>
                <a:spcPct val="200000"/>
              </a:lnSpc>
              <a:spcBef>
                <a:spcPts val="0"/>
              </a:spcBef>
              <a:spcAft>
                <a:spcPts val="0"/>
              </a:spcAft>
              <a:buSzPts val="1500"/>
              <a:buChar char="○"/>
            </a:pPr>
            <a:r>
              <a:rPr lang="en-GB" sz="1500">
                <a:solidFill>
                  <a:schemeClr val="dk1"/>
                </a:solidFill>
              </a:rPr>
              <a:t>Documentation + tutorial: </a:t>
            </a:r>
            <a:r>
              <a:rPr lang="en-GB" sz="1500" u="sng">
                <a:solidFill>
                  <a:schemeClr val="hlink"/>
                </a:solidFill>
                <a:hlinkClick r:id="rId6"/>
              </a:rPr>
              <a:t>https://bertagent.readthedocs.io/</a:t>
            </a:r>
            <a:endParaRPr sz="1500">
              <a:solidFill>
                <a:schemeClr val="dk1"/>
              </a:solidFill>
            </a:endParaRPr>
          </a:p>
          <a:p>
            <a:pPr indent="-323850" lvl="1" marL="914400" rtl="0" algn="l">
              <a:lnSpc>
                <a:spcPct val="200000"/>
              </a:lnSpc>
              <a:spcBef>
                <a:spcPts val="0"/>
              </a:spcBef>
              <a:spcAft>
                <a:spcPts val="0"/>
              </a:spcAft>
              <a:buSzPts val="1500"/>
              <a:buChar char="○"/>
            </a:pPr>
            <a:r>
              <a:rPr lang="en-GB" sz="1500">
                <a:solidFill>
                  <a:schemeClr val="dk1"/>
                </a:solidFill>
              </a:rPr>
              <a:t>Source code: </a:t>
            </a:r>
            <a:r>
              <a:rPr lang="en-GB" sz="1500" u="sng">
                <a:solidFill>
                  <a:schemeClr val="hlink"/>
                </a:solidFill>
                <a:hlinkClick r:id="rId7"/>
              </a:rPr>
              <a:t>https://github.com/cogsys-io/bertagent/</a:t>
            </a:r>
            <a:endParaRPr b="1" sz="2100">
              <a:solidFill>
                <a:srgbClr val="FF0000"/>
              </a:solidFill>
            </a:endParaRPr>
          </a:p>
        </p:txBody>
      </p:sp>
      <p:pic>
        <p:nvPicPr>
          <p:cNvPr id="918" name="Google Shape;918;p61"/>
          <p:cNvPicPr preferRelativeResize="0"/>
          <p:nvPr/>
        </p:nvPicPr>
        <p:blipFill rotWithShape="1">
          <a:blip r:embed="rId8">
            <a:alphaModFix/>
          </a:blip>
          <a:srcRect b="0" l="0" r="0" t="0"/>
          <a:stretch/>
        </p:blipFill>
        <p:spPr>
          <a:xfrm>
            <a:off x="6922350" y="2066375"/>
            <a:ext cx="1728126" cy="1702350"/>
          </a:xfrm>
          <a:prstGeom prst="rect">
            <a:avLst/>
          </a:prstGeom>
          <a:noFill/>
          <a:ln>
            <a:noFill/>
          </a:ln>
        </p:spPr>
      </p:pic>
      <p:pic>
        <p:nvPicPr>
          <p:cNvPr id="919" name="Google Shape;919;p61"/>
          <p:cNvPicPr preferRelativeResize="0"/>
          <p:nvPr/>
        </p:nvPicPr>
        <p:blipFill rotWithShape="1">
          <a:blip r:embed="rId9">
            <a:alphaModFix/>
          </a:blip>
          <a:srcRect b="0" l="0" r="0" t="0"/>
          <a:stretch/>
        </p:blipFill>
        <p:spPr>
          <a:xfrm>
            <a:off x="6922348" y="273374"/>
            <a:ext cx="1377600" cy="138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62"/>
          <p:cNvPicPr preferRelativeResize="0"/>
          <p:nvPr/>
        </p:nvPicPr>
        <p:blipFill rotWithShape="1">
          <a:blip r:embed="rId3">
            <a:alphaModFix/>
          </a:blip>
          <a:srcRect b="0" l="0" r="0" t="0"/>
          <a:stretch/>
        </p:blipFill>
        <p:spPr>
          <a:xfrm>
            <a:off x="872452" y="0"/>
            <a:ext cx="7399098" cy="5143501"/>
          </a:xfrm>
          <a:prstGeom prst="rect">
            <a:avLst/>
          </a:prstGeom>
          <a:noFill/>
          <a:ln>
            <a:noFill/>
          </a:ln>
        </p:spPr>
      </p:pic>
      <p:pic>
        <p:nvPicPr>
          <p:cNvPr id="925" name="Google Shape;925;p62"/>
          <p:cNvPicPr preferRelativeResize="0"/>
          <p:nvPr/>
        </p:nvPicPr>
        <p:blipFill rotWithShape="1">
          <a:blip r:embed="rId4">
            <a:alphaModFix/>
          </a:blip>
          <a:srcRect b="0" l="0" r="0" t="0"/>
          <a:stretch/>
        </p:blipFill>
        <p:spPr>
          <a:xfrm>
            <a:off x="5975950" y="2571750"/>
            <a:ext cx="2158749" cy="21265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g2e5eec99757_0_52"/>
          <p:cNvSpPr txBox="1"/>
          <p:nvPr>
            <p:ph type="title"/>
          </p:nvPr>
        </p:nvSpPr>
        <p:spPr>
          <a:xfrm>
            <a:off x="5275900" y="3842150"/>
            <a:ext cx="3566400" cy="1159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GB" sz="4900"/>
              <a:t>Thank you!</a:t>
            </a:r>
            <a:endParaRPr b="1" sz="4900"/>
          </a:p>
        </p:txBody>
      </p:sp>
      <p:pic>
        <p:nvPicPr>
          <p:cNvPr id="931" name="Google Shape;931;g2e5eec99757_0_52"/>
          <p:cNvPicPr preferRelativeResize="0"/>
          <p:nvPr/>
        </p:nvPicPr>
        <p:blipFill rotWithShape="1">
          <a:blip r:embed="rId3">
            <a:alphaModFix/>
          </a:blip>
          <a:srcRect b="0" l="0" r="0" t="0"/>
          <a:stretch/>
        </p:blipFill>
        <p:spPr>
          <a:xfrm>
            <a:off x="329774" y="226906"/>
            <a:ext cx="1528775" cy="2238395"/>
          </a:xfrm>
          <a:prstGeom prst="rect">
            <a:avLst/>
          </a:prstGeom>
          <a:noFill/>
          <a:ln>
            <a:noFill/>
          </a:ln>
        </p:spPr>
      </p:pic>
      <p:pic>
        <p:nvPicPr>
          <p:cNvPr id="932" name="Google Shape;932;g2e5eec99757_0_52"/>
          <p:cNvPicPr preferRelativeResize="0"/>
          <p:nvPr/>
        </p:nvPicPr>
        <p:blipFill rotWithShape="1">
          <a:blip r:embed="rId4">
            <a:alphaModFix/>
          </a:blip>
          <a:srcRect b="0" l="0" r="0" t="0"/>
          <a:stretch/>
        </p:blipFill>
        <p:spPr>
          <a:xfrm>
            <a:off x="3304850" y="2411997"/>
            <a:ext cx="1598150" cy="2339978"/>
          </a:xfrm>
          <a:prstGeom prst="rect">
            <a:avLst/>
          </a:prstGeom>
          <a:noFill/>
          <a:ln>
            <a:noFill/>
          </a:ln>
        </p:spPr>
      </p:pic>
      <p:pic>
        <p:nvPicPr>
          <p:cNvPr id="933" name="Google Shape;933;g2e5eec99757_0_52"/>
          <p:cNvPicPr preferRelativeResize="0"/>
          <p:nvPr/>
        </p:nvPicPr>
        <p:blipFill rotWithShape="1">
          <a:blip r:embed="rId5">
            <a:alphaModFix/>
          </a:blip>
          <a:srcRect b="0" l="0" r="0" t="0"/>
          <a:stretch/>
        </p:blipFill>
        <p:spPr>
          <a:xfrm>
            <a:off x="951774" y="2571761"/>
            <a:ext cx="1598150" cy="2440073"/>
          </a:xfrm>
          <a:prstGeom prst="rect">
            <a:avLst/>
          </a:prstGeom>
          <a:noFill/>
          <a:ln>
            <a:noFill/>
          </a:ln>
        </p:spPr>
      </p:pic>
      <p:pic>
        <p:nvPicPr>
          <p:cNvPr id="934" name="Google Shape;934;g2e5eec99757_0_52"/>
          <p:cNvPicPr preferRelativeResize="0"/>
          <p:nvPr/>
        </p:nvPicPr>
        <p:blipFill rotWithShape="1">
          <a:blip r:embed="rId6">
            <a:alphaModFix/>
          </a:blip>
          <a:srcRect b="0" l="0" r="0" t="0"/>
          <a:stretch/>
        </p:blipFill>
        <p:spPr>
          <a:xfrm>
            <a:off x="7158650" y="226899"/>
            <a:ext cx="1896575" cy="2486850"/>
          </a:xfrm>
          <a:prstGeom prst="rect">
            <a:avLst/>
          </a:prstGeom>
          <a:noFill/>
          <a:ln>
            <a:noFill/>
          </a:ln>
        </p:spPr>
      </p:pic>
      <p:pic>
        <p:nvPicPr>
          <p:cNvPr id="935" name="Google Shape;935;g2e5eec99757_0_52"/>
          <p:cNvPicPr preferRelativeResize="0"/>
          <p:nvPr/>
        </p:nvPicPr>
        <p:blipFill rotWithShape="1">
          <a:blip r:embed="rId7">
            <a:alphaModFix/>
          </a:blip>
          <a:srcRect b="0" l="0" r="0" t="0"/>
          <a:stretch/>
        </p:blipFill>
        <p:spPr>
          <a:xfrm>
            <a:off x="4639225" y="112124"/>
            <a:ext cx="1427400" cy="1859325"/>
          </a:xfrm>
          <a:prstGeom prst="rect">
            <a:avLst/>
          </a:prstGeom>
          <a:noFill/>
          <a:ln>
            <a:noFill/>
          </a:ln>
        </p:spPr>
      </p:pic>
      <p:pic>
        <p:nvPicPr>
          <p:cNvPr id="936" name="Google Shape;936;g2e5eec99757_0_52"/>
          <p:cNvPicPr preferRelativeResize="0"/>
          <p:nvPr/>
        </p:nvPicPr>
        <p:blipFill rotWithShape="1">
          <a:blip r:embed="rId8">
            <a:alphaModFix/>
          </a:blip>
          <a:srcRect b="0" l="0" r="0" t="0"/>
          <a:stretch/>
        </p:blipFill>
        <p:spPr>
          <a:xfrm>
            <a:off x="5180400" y="1982825"/>
            <a:ext cx="1427400" cy="1859325"/>
          </a:xfrm>
          <a:prstGeom prst="rect">
            <a:avLst/>
          </a:prstGeom>
          <a:noFill/>
          <a:ln>
            <a:noFill/>
          </a:ln>
        </p:spPr>
      </p:pic>
      <p:pic>
        <p:nvPicPr>
          <p:cNvPr id="937" name="Google Shape;937;g2e5eec99757_0_52"/>
          <p:cNvPicPr preferRelativeResize="0"/>
          <p:nvPr/>
        </p:nvPicPr>
        <p:blipFill rotWithShape="1">
          <a:blip r:embed="rId9">
            <a:alphaModFix/>
          </a:blip>
          <a:srcRect b="0" l="0" r="0" t="0"/>
          <a:stretch/>
        </p:blipFill>
        <p:spPr>
          <a:xfrm>
            <a:off x="2417552" y="187699"/>
            <a:ext cx="1598150" cy="22243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4"/>
          <p:cNvSpPr txBox="1"/>
          <p:nvPr>
            <p:ph type="title"/>
          </p:nvPr>
        </p:nvSpPr>
        <p:spPr>
          <a:xfrm>
            <a:off x="339700" y="23085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GB"/>
              <a:t>Bonus Slides ↓</a:t>
            </a:r>
            <a:endParaRPr b="1"/>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Gold Standard Dataset</a:t>
            </a:r>
            <a:endParaRPr/>
          </a:p>
        </p:txBody>
      </p:sp>
      <p:sp>
        <p:nvSpPr>
          <p:cNvPr id="948" name="Google Shape;948;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800"/>
              <a:buNone/>
            </a:pPr>
            <a:r>
              <a:rPr lang="en-GB"/>
              <a:t>participants were asked to write stories in which they (or somebody they know) were (was) “able to achieve their goal,” “active,” “unsuccessful,” or “lazy” (i.e., the first two conditions aimed to induce agency-positive utterances and the remaining two - agency-negative utterances). From these texts, we randomly selected 960 sentences stratifying conditions (320 sentences per condition). Next, authors prescreened these sentences for quality issues (removing very short or poor quality utterances), and labeled them with respect to conveyed agency (-1=negative, 0=not related, 1=positive).</a:t>
            </a:r>
            <a:endParaRPr/>
          </a:p>
          <a:p>
            <a:pPr indent="0" lvl="0" marL="0" rtl="0" algn="l">
              <a:lnSpc>
                <a:spcPct val="115000"/>
              </a:lnSpc>
              <a:spcBef>
                <a:spcPts val="1200"/>
              </a:spcBef>
              <a:spcAft>
                <a:spcPts val="1200"/>
              </a:spcAft>
              <a:buSzPts val="1800"/>
              <a:buNone/>
            </a:pPr>
            <a:r>
              <a:rPr lang="en-GB"/>
              <a:t>Each of the 90 participants evaluated 100 (randomly assigned to them) sentences, producing together 900 evaluations, each of 300 sentences was evaluated by approximately 30 participants.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ICCs for evaluations by human coders</a:t>
            </a:r>
            <a:endParaRPr/>
          </a:p>
        </p:txBody>
      </p:sp>
      <p:sp>
        <p:nvSpPr>
          <p:cNvPr id="954" name="Google Shape;954;p7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Synsets</a:t>
            </a:r>
            <a:endParaRPr/>
          </a:p>
          <a:p>
            <a:pPr indent="-317500" lvl="1" marL="914400" rtl="0" algn="l">
              <a:lnSpc>
                <a:spcPct val="115000"/>
              </a:lnSpc>
              <a:spcBef>
                <a:spcPts val="0"/>
              </a:spcBef>
              <a:spcAft>
                <a:spcPts val="0"/>
              </a:spcAft>
              <a:buSzPts val="1400"/>
              <a:buChar char="○"/>
            </a:pPr>
            <a:r>
              <a:rPr lang="en-GB"/>
              <a:t>We also used a multi-level model with a random intercept and the evaluated item (synset) as a fixed effect to assess the reliability of the evaluations using two forms of intraclass correlation coefficient (ICC; Muraki et al., 2022; Brysbaert, 2019). For the average correlation of synset evaluations between participants ICC was 0.43. </a:t>
            </a:r>
            <a:endParaRPr/>
          </a:p>
          <a:p>
            <a:pPr indent="-317500" lvl="1" marL="914400" rtl="0" algn="l">
              <a:lnSpc>
                <a:spcPct val="115000"/>
              </a:lnSpc>
              <a:spcBef>
                <a:spcPts val="0"/>
              </a:spcBef>
              <a:spcAft>
                <a:spcPts val="0"/>
              </a:spcAft>
              <a:buSzPts val="1400"/>
              <a:buChar char="○"/>
            </a:pPr>
            <a:r>
              <a:rPr lang="en-GB"/>
              <a:t>For the reliability of the average evaluations </a:t>
            </a:r>
            <a:r>
              <a:rPr b="1" lang="en-GB"/>
              <a:t>ICC was 0.85</a:t>
            </a:r>
            <a:r>
              <a:rPr lang="en-GB"/>
              <a:t>, indicating good reliability (Koo &amp; Li, 2016).</a:t>
            </a:r>
            <a:endParaRPr/>
          </a:p>
          <a:p>
            <a:pPr indent="-342900" lvl="0" marL="457200" rtl="0" algn="l">
              <a:lnSpc>
                <a:spcPct val="115000"/>
              </a:lnSpc>
              <a:spcBef>
                <a:spcPts val="0"/>
              </a:spcBef>
              <a:spcAft>
                <a:spcPts val="0"/>
              </a:spcAft>
              <a:buSzPts val="1800"/>
              <a:buChar char="●"/>
            </a:pPr>
            <a:r>
              <a:rPr lang="en-GB"/>
              <a:t>GSD</a:t>
            </a:r>
            <a:endParaRPr/>
          </a:p>
          <a:p>
            <a:pPr indent="-317500" lvl="1" marL="914400" rtl="0" algn="l">
              <a:lnSpc>
                <a:spcPct val="115000"/>
              </a:lnSpc>
              <a:spcBef>
                <a:spcPts val="0"/>
              </a:spcBef>
              <a:spcAft>
                <a:spcPts val="0"/>
              </a:spcAft>
              <a:buSzPts val="1400"/>
              <a:buChar char="○"/>
            </a:pPr>
            <a:r>
              <a:rPr lang="en-GB"/>
              <a:t>We assessed the reliability of human evaluations of sentences using two ICCs. For the average correlation of synset evaluations between participants ICC was 0.72. For the reliability of the average evaluations </a:t>
            </a:r>
            <a:r>
              <a:rPr b="1" lang="en-GB"/>
              <a:t>ICC was 0.98</a:t>
            </a:r>
            <a:r>
              <a:rPr lang="en-GB"/>
              <a:t>, indicating excellent reliability.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02dbfe21e8_0_649"/>
          <p:cNvSpPr txBox="1"/>
          <p:nvPr/>
        </p:nvSpPr>
        <p:spPr>
          <a:xfrm>
            <a:off x="440850" y="1096125"/>
            <a:ext cx="8262300" cy="3968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W</a:t>
            </a:r>
            <a:r>
              <a:rPr lang="en-GB" sz="1800">
                <a:solidFill>
                  <a:schemeClr val="dk2"/>
                </a:solidFill>
                <a:latin typeface="Montserrat"/>
                <a:ea typeface="Montserrat"/>
                <a:cs typeface="Montserrat"/>
                <a:sym typeface="Montserrat"/>
              </a:rPr>
              <a:t>rite a short text on the topic related to </a:t>
            </a:r>
            <a:r>
              <a:rPr lang="en-GB" sz="1800">
                <a:solidFill>
                  <a:schemeClr val="dk2"/>
                </a:solidFill>
                <a:latin typeface="Montserrat SemiBold"/>
                <a:ea typeface="Montserrat SemiBold"/>
                <a:cs typeface="Montserrat SemiBold"/>
                <a:sym typeface="Montserrat SemiBold"/>
              </a:rPr>
              <a:t>environmental action</a:t>
            </a:r>
            <a:r>
              <a:rPr lang="en-GB" sz="1800">
                <a:solidFill>
                  <a:schemeClr val="dk2"/>
                </a:solidFill>
                <a:latin typeface="Montserrat"/>
                <a:ea typeface="Montserrat"/>
                <a:cs typeface="Montserrat"/>
                <a:sym typeface="Montserrat"/>
              </a:rPr>
              <a:t> (context A) or </a:t>
            </a:r>
            <a:r>
              <a:rPr lang="en-GB" sz="1800">
                <a:solidFill>
                  <a:schemeClr val="dk2"/>
                </a:solidFill>
                <a:latin typeface="Montserrat SemiBold"/>
                <a:ea typeface="Montserrat SemiBold"/>
                <a:cs typeface="Montserrat SemiBold"/>
                <a:sym typeface="Montserrat SemiBold"/>
              </a:rPr>
              <a:t>volunteering</a:t>
            </a:r>
            <a:r>
              <a:rPr lang="en-GB" sz="1800">
                <a:solidFill>
                  <a:schemeClr val="dk2"/>
                </a:solidFill>
                <a:latin typeface="Montserrat"/>
                <a:ea typeface="Montserrat"/>
                <a:cs typeface="Montserrat"/>
                <a:sym typeface="Montserrat"/>
              </a:rPr>
              <a:t> (context B)</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At least 100 words long</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Either </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Encouraging others to participate in the behaviour </a:t>
            </a:r>
            <a:r>
              <a:rPr lang="en-GB" sz="1800">
                <a:solidFill>
                  <a:schemeClr val="dk2"/>
                </a:solidFill>
                <a:latin typeface="Montserrat SemiBold"/>
                <a:ea typeface="Montserrat SemiBold"/>
                <a:cs typeface="Montserrat SemiBold"/>
                <a:sym typeface="Montserrat SemiBold"/>
              </a:rPr>
              <a:t>(‘encouraging others’ condition)</a:t>
            </a:r>
            <a:r>
              <a:rPr lang="en-GB"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Expressing their thoughts on participating in the behaviour </a:t>
            </a:r>
            <a:r>
              <a:rPr lang="en-GB" sz="1800">
                <a:solidFill>
                  <a:schemeClr val="dk2"/>
                </a:solidFill>
                <a:latin typeface="Montserrat SemiBold"/>
                <a:ea typeface="Montserrat SemiBold"/>
                <a:cs typeface="Montserrat SemiBold"/>
                <a:sym typeface="Montserrat SemiBold"/>
              </a:rPr>
              <a:t>(‘expressing thoughts’ condition)</a:t>
            </a:r>
            <a:r>
              <a:rPr lang="en-GB"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Participants (</a:t>
            </a:r>
            <a:r>
              <a:rPr lang="en-GB" sz="1800" u="sng">
                <a:solidFill>
                  <a:schemeClr val="dk2"/>
                </a:solidFill>
                <a:latin typeface="Montserrat"/>
                <a:ea typeface="Montserrat"/>
                <a:cs typeface="Montserrat"/>
                <a:sym typeface="Montserrat"/>
              </a:rPr>
              <a:t>authors</a:t>
            </a:r>
            <a:r>
              <a:rPr lang="en-GB" sz="1800">
                <a:solidFill>
                  <a:schemeClr val="dk2"/>
                </a:solidFill>
                <a:latin typeface="Montserrat"/>
                <a:ea typeface="Montserrat"/>
                <a:cs typeface="Montserrat"/>
                <a:sym typeface="Montserrat"/>
              </a:rPr>
              <a:t>) asked to evaluate the text they had written in terms of </a:t>
            </a:r>
            <a:r>
              <a:rPr lang="en-GB" sz="1800">
                <a:solidFill>
                  <a:schemeClr val="dk2"/>
                </a:solidFill>
                <a:latin typeface="Montserrat SemiBold"/>
                <a:ea typeface="Montserrat SemiBold"/>
                <a:cs typeface="Montserrat SemiBold"/>
                <a:sym typeface="Montserrat SemiBold"/>
              </a:rPr>
              <a:t>action orientation</a:t>
            </a:r>
            <a:r>
              <a:rPr lang="en-GB"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how much the message conveyed by text you wrote could be considered: “</a:t>
            </a:r>
            <a:r>
              <a:rPr lang="en-GB" sz="1800">
                <a:solidFill>
                  <a:schemeClr val="dk2"/>
                </a:solidFill>
                <a:latin typeface="Montserrat SemiBold"/>
                <a:ea typeface="Montserrat SemiBold"/>
                <a:cs typeface="Montserrat SemiBold"/>
                <a:sym typeface="Montserrat SemiBold"/>
              </a:rPr>
              <a:t>practical</a:t>
            </a:r>
            <a:r>
              <a:rPr lang="en-GB" sz="1800">
                <a:solidFill>
                  <a:schemeClr val="dk2"/>
                </a:solidFill>
                <a:latin typeface="Montserrat"/>
                <a:ea typeface="Montserrat"/>
                <a:cs typeface="Montserrat"/>
                <a:sym typeface="Montserrat"/>
              </a:rPr>
              <a:t>”, “</a:t>
            </a:r>
            <a:r>
              <a:rPr lang="en-GB" sz="1800">
                <a:solidFill>
                  <a:schemeClr val="dk2"/>
                </a:solidFill>
                <a:latin typeface="Montserrat SemiBold"/>
                <a:ea typeface="Montserrat SemiBold"/>
                <a:cs typeface="Montserrat SemiBold"/>
                <a:sym typeface="Montserrat SemiBold"/>
              </a:rPr>
              <a:t>task-oriented</a:t>
            </a:r>
            <a:r>
              <a:rPr lang="en-GB" sz="1800">
                <a:solidFill>
                  <a:schemeClr val="dk2"/>
                </a:solidFill>
                <a:latin typeface="Montserrat"/>
                <a:ea typeface="Montserrat"/>
                <a:cs typeface="Montserrat"/>
                <a:sym typeface="Montserrat"/>
              </a:rPr>
              <a:t>”, and “</a:t>
            </a:r>
            <a:r>
              <a:rPr lang="en-GB" sz="1800">
                <a:solidFill>
                  <a:schemeClr val="dk2"/>
                </a:solidFill>
                <a:latin typeface="Montserrat SemiBold"/>
                <a:ea typeface="Montserrat SemiBold"/>
                <a:cs typeface="Montserrat SemiBold"/>
                <a:sym typeface="Montserrat SemiBold"/>
              </a:rPr>
              <a:t>focused on getting things done</a:t>
            </a:r>
            <a:r>
              <a:rPr lang="en-GB" sz="1800">
                <a:solidFill>
                  <a:schemeClr val="dk2"/>
                </a:solidFill>
                <a:latin typeface="Montserrat"/>
                <a:ea typeface="Montserrat"/>
                <a:cs typeface="Montserrat"/>
                <a:sym typeface="Montserrat"/>
              </a:rPr>
              <a:t>” (Cronbach’s α = .81).</a:t>
            </a:r>
            <a:endParaRPr sz="1800">
              <a:solidFill>
                <a:schemeClr val="dk2"/>
              </a:solidFill>
              <a:latin typeface="Montserrat"/>
              <a:ea typeface="Montserrat"/>
              <a:cs typeface="Montserrat"/>
              <a:sym typeface="Montserrat"/>
            </a:endParaRPr>
          </a:p>
        </p:txBody>
      </p:sp>
      <p:sp>
        <p:nvSpPr>
          <p:cNvPr id="166" name="Google Shape;166;g302dbfe21e8_0_649"/>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1: </a:t>
            </a:r>
            <a:r>
              <a:rPr lang="en-GB" sz="2400">
                <a:solidFill>
                  <a:srgbClr val="674EA7"/>
                </a:solidFill>
              </a:rPr>
              <a:t>Procedure</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g65c0b5665359dcf6_20"/>
          <p:cNvPicPr preferRelativeResize="0"/>
          <p:nvPr/>
        </p:nvPicPr>
        <p:blipFill rotWithShape="1">
          <a:blip r:embed="rId3">
            <a:alphaModFix/>
          </a:blip>
          <a:srcRect b="0" l="0" r="0" t="0"/>
          <a:stretch/>
        </p:blipFill>
        <p:spPr>
          <a:xfrm>
            <a:off x="760681" y="0"/>
            <a:ext cx="7622637" cy="5143499"/>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g65c0b5665359dcf6_38"/>
          <p:cNvPicPr preferRelativeResize="0"/>
          <p:nvPr/>
        </p:nvPicPr>
        <p:blipFill rotWithShape="1">
          <a:blip r:embed="rId3">
            <a:alphaModFix/>
          </a:blip>
          <a:srcRect b="0" l="0" r="0" t="0"/>
          <a:stretch/>
        </p:blipFill>
        <p:spPr>
          <a:xfrm>
            <a:off x="769681" y="0"/>
            <a:ext cx="7604638" cy="5143501"/>
          </a:xfrm>
          <a:prstGeom prst="rect">
            <a:avLst/>
          </a:prstGeom>
          <a:noFill/>
          <a:ln>
            <a:noFill/>
          </a:ln>
        </p:spPr>
      </p:pic>
      <p:sp>
        <p:nvSpPr>
          <p:cNvPr id="965" name="Google Shape;965;g65c0b5665359dcf6_38"/>
          <p:cNvSpPr/>
          <p:nvPr/>
        </p:nvSpPr>
        <p:spPr>
          <a:xfrm>
            <a:off x="3203050" y="533025"/>
            <a:ext cx="868800" cy="449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g65c0b5665359dcf6_44"/>
          <p:cNvPicPr preferRelativeResize="0"/>
          <p:nvPr/>
        </p:nvPicPr>
        <p:blipFill rotWithShape="1">
          <a:blip r:embed="rId3">
            <a:alphaModFix/>
          </a:blip>
          <a:srcRect b="0" l="0" r="0" t="0"/>
          <a:stretch/>
        </p:blipFill>
        <p:spPr>
          <a:xfrm>
            <a:off x="806223" y="0"/>
            <a:ext cx="7531554" cy="5143501"/>
          </a:xfrm>
          <a:prstGeom prst="rect">
            <a:avLst/>
          </a:prstGeom>
          <a:noFill/>
          <a:ln>
            <a:noFill/>
          </a:ln>
        </p:spPr>
      </p:pic>
      <p:sp>
        <p:nvSpPr>
          <p:cNvPr id="971" name="Google Shape;971;g65c0b5665359dcf6_44"/>
          <p:cNvSpPr/>
          <p:nvPr/>
        </p:nvSpPr>
        <p:spPr>
          <a:xfrm>
            <a:off x="3203050" y="533025"/>
            <a:ext cx="868800" cy="449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g65c0b5665359dcf6_50"/>
          <p:cNvPicPr preferRelativeResize="0"/>
          <p:nvPr/>
        </p:nvPicPr>
        <p:blipFill rotWithShape="1">
          <a:blip r:embed="rId3">
            <a:alphaModFix/>
          </a:blip>
          <a:srcRect b="0" l="0" r="0" t="0"/>
          <a:stretch/>
        </p:blipFill>
        <p:spPr>
          <a:xfrm>
            <a:off x="555171" y="0"/>
            <a:ext cx="8033658" cy="5143501"/>
          </a:xfrm>
          <a:prstGeom prst="rect">
            <a:avLst/>
          </a:prstGeom>
          <a:noFill/>
          <a:ln>
            <a:noFill/>
          </a:ln>
        </p:spPr>
      </p:pic>
      <p:sp>
        <p:nvSpPr>
          <p:cNvPr id="977" name="Google Shape;977;g65c0b5665359dcf6_50"/>
          <p:cNvSpPr/>
          <p:nvPr/>
        </p:nvSpPr>
        <p:spPr>
          <a:xfrm>
            <a:off x="3203050" y="533025"/>
            <a:ext cx="868800" cy="449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g65c0b5665359dcf6_56"/>
          <p:cNvPicPr preferRelativeResize="0"/>
          <p:nvPr/>
        </p:nvPicPr>
        <p:blipFill rotWithShape="1">
          <a:blip r:embed="rId3">
            <a:alphaModFix/>
          </a:blip>
          <a:srcRect b="0" l="0" r="0" t="0"/>
          <a:stretch/>
        </p:blipFill>
        <p:spPr>
          <a:xfrm>
            <a:off x="555171" y="0"/>
            <a:ext cx="8033658" cy="5143501"/>
          </a:xfrm>
          <a:prstGeom prst="rect">
            <a:avLst/>
          </a:prstGeom>
          <a:noFill/>
          <a:ln>
            <a:noFill/>
          </a:ln>
        </p:spPr>
      </p:pic>
      <p:sp>
        <p:nvSpPr>
          <p:cNvPr id="983" name="Google Shape;983;g65c0b5665359dcf6_56"/>
          <p:cNvSpPr/>
          <p:nvPr/>
        </p:nvSpPr>
        <p:spPr>
          <a:xfrm>
            <a:off x="3203050" y="533025"/>
            <a:ext cx="868800" cy="449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2"/>
          <p:cNvSpPr txBox="1"/>
          <p:nvPr>
            <p:ph type="title"/>
          </p:nvPr>
        </p:nvSpPr>
        <p:spPr>
          <a:xfrm>
            <a:off x="311700" y="445025"/>
            <a:ext cx="2621400" cy="1235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200000"/>
              </a:lnSpc>
              <a:spcBef>
                <a:spcPts val="0"/>
              </a:spcBef>
              <a:spcAft>
                <a:spcPts val="0"/>
              </a:spcAft>
              <a:buSzPct val="194444"/>
              <a:buNone/>
            </a:pPr>
            <a:r>
              <a:rPr b="1" i="1" lang="en-GB" sz="1600">
                <a:latin typeface="Times New Roman"/>
                <a:ea typeface="Times New Roman"/>
                <a:cs typeface="Times New Roman"/>
                <a:sym typeface="Times New Roman"/>
              </a:rPr>
              <a:t>Study 5: Discriminant power on inform vs. mobilize others to act</a:t>
            </a:r>
            <a:endParaRPr/>
          </a:p>
        </p:txBody>
      </p:sp>
      <p:pic>
        <p:nvPicPr>
          <p:cNvPr id="989" name="Google Shape;989;p82"/>
          <p:cNvPicPr preferRelativeResize="0"/>
          <p:nvPr/>
        </p:nvPicPr>
        <p:blipFill rotWithShape="1">
          <a:blip r:embed="rId3">
            <a:alphaModFix/>
          </a:blip>
          <a:srcRect b="0" l="0" r="0" t="0"/>
          <a:stretch/>
        </p:blipFill>
        <p:spPr>
          <a:xfrm>
            <a:off x="3917275" y="0"/>
            <a:ext cx="4311439" cy="514349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65"/>
          <p:cNvPicPr preferRelativeResize="0"/>
          <p:nvPr/>
        </p:nvPicPr>
        <p:blipFill rotWithShape="1">
          <a:blip r:embed="rId3">
            <a:alphaModFix/>
          </a:blip>
          <a:srcRect b="0" l="0" r="0" t="0"/>
          <a:stretch/>
        </p:blipFill>
        <p:spPr>
          <a:xfrm>
            <a:off x="158000" y="118825"/>
            <a:ext cx="8372513" cy="483870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pic>
        <p:nvPicPr>
          <p:cNvPr id="999" name="Google Shape;999;p66"/>
          <p:cNvPicPr preferRelativeResize="0"/>
          <p:nvPr/>
        </p:nvPicPr>
        <p:blipFill rotWithShape="1">
          <a:blip r:embed="rId3">
            <a:alphaModFix/>
          </a:blip>
          <a:srcRect b="0" l="0" r="0" t="0"/>
          <a:stretch/>
        </p:blipFill>
        <p:spPr>
          <a:xfrm>
            <a:off x="768525" y="152400"/>
            <a:ext cx="7606942" cy="483870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6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How to use BERTAgent on DFs: An ultra brief tutorial</a:t>
            </a:r>
            <a:endParaRPr/>
          </a:p>
        </p:txBody>
      </p:sp>
      <p:sp>
        <p:nvSpPr>
          <p:cNvPr id="1005" name="Google Shape;1005;p67"/>
          <p:cNvSpPr txBox="1"/>
          <p:nvPr>
            <p:ph idx="1" type="body"/>
          </p:nvPr>
        </p:nvSpPr>
        <p:spPr>
          <a:xfrm>
            <a:off x="311700" y="1000075"/>
            <a:ext cx="8520600" cy="394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2100"/>
              <a:t>BERTAgent I/O:</a:t>
            </a:r>
            <a:endParaRPr sz="2100"/>
          </a:p>
          <a:p>
            <a:pPr indent="-361950" lvl="0" marL="457200" rtl="0" algn="l">
              <a:lnSpc>
                <a:spcPct val="115000"/>
              </a:lnSpc>
              <a:spcBef>
                <a:spcPts val="1200"/>
              </a:spcBef>
              <a:spcAft>
                <a:spcPts val="0"/>
              </a:spcAft>
              <a:buSzPts val="2100"/>
              <a:buChar char="●"/>
            </a:pPr>
            <a:r>
              <a:rPr lang="en-GB" sz="2100"/>
              <a:t>Input: List of sentences </a:t>
            </a:r>
            <a:endParaRPr sz="2100"/>
          </a:p>
          <a:p>
            <a:pPr indent="-361950" lvl="0" marL="457200" rtl="0" algn="l">
              <a:lnSpc>
                <a:spcPct val="115000"/>
              </a:lnSpc>
              <a:spcBef>
                <a:spcPts val="0"/>
              </a:spcBef>
              <a:spcAft>
                <a:spcPts val="0"/>
              </a:spcAft>
              <a:buSzPts val="2100"/>
              <a:buChar char="●"/>
            </a:pPr>
            <a:r>
              <a:rPr lang="en-GB" sz="2100"/>
              <a:t>Output: List of agency scores (for each sentence)</a:t>
            </a:r>
            <a:endParaRPr sz="2100"/>
          </a:p>
          <a:p>
            <a:pPr indent="-336550" lvl="1" marL="914400" rtl="0" algn="l">
              <a:lnSpc>
                <a:spcPct val="115000"/>
              </a:lnSpc>
              <a:spcBef>
                <a:spcPts val="0"/>
              </a:spcBef>
              <a:spcAft>
                <a:spcPts val="0"/>
              </a:spcAft>
              <a:buSzPts val="1700"/>
              <a:buChar char="○"/>
            </a:pPr>
            <a:r>
              <a:rPr lang="en-GB" sz="1700"/>
              <a:t>Can be easily aggregated using, for example:</a:t>
            </a:r>
            <a:endParaRPr sz="1700"/>
          </a:p>
          <a:p>
            <a:pPr indent="-336550" lvl="2" marL="1371600" rtl="0" algn="l">
              <a:lnSpc>
                <a:spcPct val="115000"/>
              </a:lnSpc>
              <a:spcBef>
                <a:spcPts val="0"/>
              </a:spcBef>
              <a:spcAft>
                <a:spcPts val="0"/>
              </a:spcAft>
              <a:buSzPts val="1700"/>
              <a:buChar char="■"/>
            </a:pPr>
            <a:r>
              <a:rPr lang="en-GB" sz="1700"/>
              <a:t>Mean</a:t>
            </a:r>
            <a:endParaRPr sz="1700"/>
          </a:p>
          <a:p>
            <a:pPr indent="-336550" lvl="2" marL="1371600" rtl="0" algn="l">
              <a:lnSpc>
                <a:spcPct val="115000"/>
              </a:lnSpc>
              <a:spcBef>
                <a:spcPts val="0"/>
              </a:spcBef>
              <a:spcAft>
                <a:spcPts val="0"/>
              </a:spcAft>
              <a:buSzPts val="1700"/>
              <a:buChar char="■"/>
            </a:pPr>
            <a:r>
              <a:rPr lang="en-GB" sz="1700"/>
              <a:t>Min</a:t>
            </a:r>
            <a:endParaRPr sz="1700"/>
          </a:p>
          <a:p>
            <a:pPr indent="-336550" lvl="2" marL="1371600" rtl="0" algn="l">
              <a:lnSpc>
                <a:spcPct val="115000"/>
              </a:lnSpc>
              <a:spcBef>
                <a:spcPts val="0"/>
              </a:spcBef>
              <a:spcAft>
                <a:spcPts val="0"/>
              </a:spcAft>
              <a:buSzPts val="1700"/>
              <a:buChar char="■"/>
            </a:pPr>
            <a:r>
              <a:rPr lang="en-GB" sz="1700"/>
              <a:t>Max</a:t>
            </a:r>
            <a:endParaRPr sz="1700"/>
          </a:p>
          <a:p>
            <a:pPr indent="-336550" lvl="2" marL="1371600" rtl="0" algn="l">
              <a:lnSpc>
                <a:spcPct val="115000"/>
              </a:lnSpc>
              <a:spcBef>
                <a:spcPts val="0"/>
              </a:spcBef>
              <a:spcAft>
                <a:spcPts val="0"/>
              </a:spcAft>
              <a:buSzPts val="1700"/>
              <a:buChar char="■"/>
            </a:pPr>
            <a:r>
              <a:rPr lang="en-GB" sz="1700"/>
              <a:t>Sum of all values</a:t>
            </a:r>
            <a:endParaRPr sz="1700"/>
          </a:p>
          <a:p>
            <a:pPr indent="-336550" lvl="2" marL="1371600" rtl="0" algn="l">
              <a:lnSpc>
                <a:spcPct val="115000"/>
              </a:lnSpc>
              <a:spcBef>
                <a:spcPts val="0"/>
              </a:spcBef>
              <a:spcAft>
                <a:spcPts val="0"/>
              </a:spcAft>
              <a:buSzPts val="1700"/>
              <a:buChar char="■"/>
            </a:pPr>
            <a:r>
              <a:rPr lang="en-GB" sz="1700"/>
              <a:t>Sum of positive only values</a:t>
            </a:r>
            <a:endParaRPr sz="1700"/>
          </a:p>
          <a:p>
            <a:pPr indent="-336550" lvl="2" marL="1371600" rtl="0" algn="l">
              <a:lnSpc>
                <a:spcPct val="115000"/>
              </a:lnSpc>
              <a:spcBef>
                <a:spcPts val="0"/>
              </a:spcBef>
              <a:spcAft>
                <a:spcPts val="0"/>
              </a:spcAft>
              <a:buSzPts val="1700"/>
              <a:buChar char="■"/>
            </a:pPr>
            <a:r>
              <a:rPr lang="en-GB" sz="1700"/>
              <a:t>Sum of negative only values</a:t>
            </a:r>
            <a:endParaRPr sz="1700"/>
          </a:p>
          <a:p>
            <a:pPr indent="-336550" lvl="2" marL="1371600" rtl="0" algn="l">
              <a:lnSpc>
                <a:spcPct val="115000"/>
              </a:lnSpc>
              <a:spcBef>
                <a:spcPts val="0"/>
              </a:spcBef>
              <a:spcAft>
                <a:spcPts val="0"/>
              </a:spcAft>
              <a:buSzPts val="1700"/>
              <a:buChar char="■"/>
            </a:pPr>
            <a:r>
              <a:rPr lang="en-GB" sz="1700"/>
              <a:t>Sum of absolute values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68"/>
          <p:cNvPicPr preferRelativeResize="0"/>
          <p:nvPr/>
        </p:nvPicPr>
        <p:blipFill rotWithShape="1">
          <a:blip r:embed="rId3">
            <a:alphaModFix/>
          </a:blip>
          <a:srcRect b="0" l="0" r="0" t="0"/>
          <a:stretch/>
        </p:blipFill>
        <p:spPr>
          <a:xfrm>
            <a:off x="1471452" y="0"/>
            <a:ext cx="620109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02dbfe21e8_0_657"/>
          <p:cNvSpPr txBox="1"/>
          <p:nvPr/>
        </p:nvSpPr>
        <p:spPr>
          <a:xfrm>
            <a:off x="440850" y="1096125"/>
            <a:ext cx="8262300" cy="3968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b="1" lang="en-GB" sz="1800">
                <a:solidFill>
                  <a:schemeClr val="dk2"/>
                </a:solidFill>
                <a:latin typeface="Montserrat"/>
                <a:ea typeface="Montserrat"/>
                <a:cs typeface="Montserrat"/>
                <a:sym typeface="Montserrat"/>
              </a:rPr>
              <a:t>Verbs</a:t>
            </a:r>
            <a:r>
              <a:rPr lang="en-GB" sz="1800">
                <a:solidFill>
                  <a:schemeClr val="dk2"/>
                </a:solidFill>
                <a:latin typeface="Montserrat"/>
                <a:ea typeface="Montserrat"/>
                <a:cs typeface="Montserrat"/>
                <a:sym typeface="Montserrat"/>
              </a:rPr>
              <a:t> (← Grammatical Agency, Action Orientation): </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the percentage of lexical verbs in their base form (VB; e.g., ‘work’, ‘love’) relative to the total number of words in the text; (SpaCy, Explosion Ai, Honnibal and Montani, 2017);</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SemiBold"/>
                <a:ea typeface="Montserrat SemiBold"/>
                <a:cs typeface="Montserrat SemiBold"/>
                <a:sym typeface="Montserrat SemiBold"/>
              </a:rPr>
              <a:t>Linguistic Concreteness</a:t>
            </a:r>
            <a:r>
              <a:rPr lang="en-GB" sz="1800">
                <a:solidFill>
                  <a:schemeClr val="dk2"/>
                </a:solidFill>
                <a:latin typeface="Montserrat"/>
                <a:ea typeface="Montserrat"/>
                <a:cs typeface="Montserrat"/>
                <a:sym typeface="Montserrat"/>
              </a:rPr>
              <a:t> (Action Planning):</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concreteness ratings provided for over 40,000 English words by over 4,000 participants (Brysbaert et al., 2014);</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Author’s Ratings of </a:t>
            </a:r>
            <a:r>
              <a:rPr lang="en-GB" sz="1800">
                <a:solidFill>
                  <a:schemeClr val="dk2"/>
                </a:solidFill>
                <a:latin typeface="Montserrat SemiBold"/>
                <a:ea typeface="Montserrat SemiBold"/>
                <a:cs typeface="Montserrat SemiBold"/>
                <a:sym typeface="Montserrat SemiBold"/>
              </a:rPr>
              <a:t>Action Orientation</a:t>
            </a:r>
            <a:r>
              <a:rPr lang="en-GB" sz="1800">
                <a:solidFill>
                  <a:schemeClr val="dk2"/>
                </a:solidFill>
                <a:latin typeface="Montserrat"/>
                <a:ea typeface="Montserrat"/>
                <a:cs typeface="Montserrat"/>
                <a:sym typeface="Montserrat"/>
              </a:rPr>
              <a:t>: </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rgbClr val="CCCCCC"/>
              </a:buClr>
              <a:buSzPts val="1800"/>
              <a:buFont typeface="Montserrat"/>
              <a:buChar char="○"/>
            </a:pPr>
            <a:r>
              <a:rPr lang="en-GB" sz="1800">
                <a:solidFill>
                  <a:srgbClr val="CCCCCC"/>
                </a:solidFill>
                <a:latin typeface="Montserrat"/>
                <a:ea typeface="Montserrat"/>
                <a:cs typeface="Montserrat"/>
                <a:sym typeface="Montserrat"/>
              </a:rPr>
              <a:t>Participants were asked to indicate on a 7-point scale the extent to which the text written by them could be considered: “</a:t>
            </a:r>
            <a:r>
              <a:rPr lang="en-GB" sz="1800">
                <a:solidFill>
                  <a:srgbClr val="CCCCCC"/>
                </a:solidFill>
                <a:latin typeface="Montserrat SemiBold"/>
                <a:ea typeface="Montserrat SemiBold"/>
                <a:cs typeface="Montserrat SemiBold"/>
                <a:sym typeface="Montserrat SemiBold"/>
              </a:rPr>
              <a:t>practical</a:t>
            </a:r>
            <a:r>
              <a:rPr lang="en-GB" sz="1800">
                <a:solidFill>
                  <a:srgbClr val="CCCCCC"/>
                </a:solidFill>
                <a:latin typeface="Montserrat"/>
                <a:ea typeface="Montserrat"/>
                <a:cs typeface="Montserrat"/>
                <a:sym typeface="Montserrat"/>
              </a:rPr>
              <a:t>”, “</a:t>
            </a:r>
            <a:r>
              <a:rPr lang="en-GB" sz="1800">
                <a:solidFill>
                  <a:srgbClr val="CCCCCC"/>
                </a:solidFill>
                <a:latin typeface="Montserrat SemiBold"/>
                <a:ea typeface="Montserrat SemiBold"/>
                <a:cs typeface="Montserrat SemiBold"/>
                <a:sym typeface="Montserrat SemiBold"/>
              </a:rPr>
              <a:t>task-oriented</a:t>
            </a:r>
            <a:r>
              <a:rPr lang="en-GB" sz="1800">
                <a:solidFill>
                  <a:srgbClr val="CCCCCC"/>
                </a:solidFill>
                <a:latin typeface="Montserrat"/>
                <a:ea typeface="Montserrat"/>
                <a:cs typeface="Montserrat"/>
                <a:sym typeface="Montserrat"/>
              </a:rPr>
              <a:t>”, and “</a:t>
            </a:r>
            <a:r>
              <a:rPr lang="en-GB" sz="1800">
                <a:solidFill>
                  <a:srgbClr val="CCCCCC"/>
                </a:solidFill>
                <a:latin typeface="Montserrat SemiBold"/>
                <a:ea typeface="Montserrat SemiBold"/>
                <a:cs typeface="Montserrat SemiBold"/>
                <a:sym typeface="Montserrat SemiBold"/>
              </a:rPr>
              <a:t>focused on getting things done</a:t>
            </a:r>
            <a:r>
              <a:rPr lang="en-GB" sz="1800">
                <a:solidFill>
                  <a:srgbClr val="CCCCCC"/>
                </a:solidFill>
                <a:latin typeface="Montserrat"/>
                <a:ea typeface="Montserrat"/>
                <a:cs typeface="Montserrat"/>
                <a:sym typeface="Montserrat"/>
              </a:rPr>
              <a:t>”</a:t>
            </a:r>
            <a:r>
              <a:rPr lang="en-GB" sz="1800">
                <a:solidFill>
                  <a:srgbClr val="CCCCCC"/>
                </a:solidFill>
                <a:latin typeface="Montserrat"/>
                <a:ea typeface="Montserrat"/>
                <a:cs typeface="Montserrat"/>
                <a:sym typeface="Montserrat"/>
              </a:rPr>
              <a:t>.</a:t>
            </a:r>
            <a:endParaRPr sz="1800">
              <a:solidFill>
                <a:srgbClr val="CCCCCC"/>
              </a:solidFill>
              <a:latin typeface="Montserrat"/>
              <a:ea typeface="Montserrat"/>
              <a:cs typeface="Montserrat"/>
              <a:sym typeface="Montserrat"/>
            </a:endParaRPr>
          </a:p>
        </p:txBody>
      </p:sp>
      <p:sp>
        <p:nvSpPr>
          <p:cNvPr id="173" name="Google Shape;173;g302dbfe21e8_0_657"/>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1: Measures</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pic>
        <p:nvPicPr>
          <p:cNvPr id="1015" name="Google Shape;1015;p69"/>
          <p:cNvPicPr preferRelativeResize="0"/>
          <p:nvPr/>
        </p:nvPicPr>
        <p:blipFill rotWithShape="1">
          <a:blip r:embed="rId3">
            <a:alphaModFix/>
          </a:blip>
          <a:srcRect b="0" l="0" r="0" t="0"/>
          <a:stretch/>
        </p:blipFill>
        <p:spPr>
          <a:xfrm>
            <a:off x="1433925" y="0"/>
            <a:ext cx="6201099" cy="5143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pic>
        <p:nvPicPr>
          <p:cNvPr id="1020" name="Google Shape;1020;p70"/>
          <p:cNvPicPr preferRelativeResize="0"/>
          <p:nvPr/>
        </p:nvPicPr>
        <p:blipFill rotWithShape="1">
          <a:blip r:embed="rId3">
            <a:alphaModFix/>
          </a:blip>
          <a:srcRect b="0" l="0" r="0" t="0"/>
          <a:stretch/>
        </p:blipFill>
        <p:spPr>
          <a:xfrm>
            <a:off x="1001988" y="152400"/>
            <a:ext cx="7140033" cy="48387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71"/>
          <p:cNvPicPr preferRelativeResize="0"/>
          <p:nvPr/>
        </p:nvPicPr>
        <p:blipFill rotWithShape="1">
          <a:blip r:embed="rId3">
            <a:alphaModFix/>
          </a:blip>
          <a:srcRect b="0" l="0" r="0" t="0"/>
          <a:stretch/>
        </p:blipFill>
        <p:spPr>
          <a:xfrm>
            <a:off x="1277150" y="152400"/>
            <a:ext cx="6589710" cy="4838702"/>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pic>
        <p:nvPicPr>
          <p:cNvPr id="1030" name="Google Shape;1030;p72"/>
          <p:cNvPicPr preferRelativeResize="0"/>
          <p:nvPr/>
        </p:nvPicPr>
        <p:blipFill rotWithShape="1">
          <a:blip r:embed="rId3">
            <a:alphaModFix/>
          </a:blip>
          <a:srcRect b="0" l="0" r="0" t="0"/>
          <a:stretch/>
        </p:blipFill>
        <p:spPr>
          <a:xfrm>
            <a:off x="1345400" y="152400"/>
            <a:ext cx="6453207" cy="48387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75"/>
          <p:cNvPicPr preferRelativeResize="0"/>
          <p:nvPr/>
        </p:nvPicPr>
        <p:blipFill rotWithShape="1">
          <a:blip r:embed="rId3">
            <a:alphaModFix/>
          </a:blip>
          <a:srcRect b="0" l="0" r="0" t="0"/>
          <a:stretch/>
        </p:blipFill>
        <p:spPr>
          <a:xfrm>
            <a:off x="152400" y="152400"/>
            <a:ext cx="6500807" cy="4838700"/>
          </a:xfrm>
          <a:prstGeom prst="rect">
            <a:avLst/>
          </a:prstGeom>
          <a:noFill/>
          <a:ln>
            <a:noFill/>
          </a:ln>
        </p:spPr>
      </p:pic>
      <p:sp>
        <p:nvSpPr>
          <p:cNvPr id="1036" name="Google Shape;1036;p75"/>
          <p:cNvSpPr txBox="1"/>
          <p:nvPr/>
        </p:nvSpPr>
        <p:spPr>
          <a:xfrm>
            <a:off x="6653200" y="152400"/>
            <a:ext cx="2306100" cy="4802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1" lang="en-GB" sz="1200" u="none" cap="none" strike="noStrike">
                <a:solidFill>
                  <a:schemeClr val="dk1"/>
                </a:solidFill>
                <a:latin typeface="Times New Roman"/>
                <a:ea typeface="Times New Roman"/>
                <a:cs typeface="Times New Roman"/>
                <a:sym typeface="Times New Roman"/>
              </a:rPr>
              <a:t>Note.</a:t>
            </a:r>
            <a:r>
              <a:rPr b="0" i="0" lang="en-GB" sz="1200" u="none" cap="none" strike="noStrike">
                <a:solidFill>
                  <a:schemeClr val="dk1"/>
                </a:solidFill>
                <a:latin typeface="Times New Roman"/>
                <a:ea typeface="Times New Roman"/>
                <a:cs typeface="Times New Roman"/>
                <a:sym typeface="Times New Roman"/>
              </a:rPr>
              <a:t> RMSE = root mean square error; All training datasets contain text snippets derived from agency-related concepts that were extracted from the Open English WordNet (OEWN; McCrae et al., 2021) and evaluated by human coders with respect to agency conveyed. </a:t>
            </a:r>
            <a:r>
              <a:rPr b="1" i="0" lang="en-GB" sz="1200" u="none" cap="none" strike="noStrike">
                <a:solidFill>
                  <a:schemeClr val="dk1"/>
                </a:solidFill>
                <a:latin typeface="Times New Roman"/>
                <a:ea typeface="Times New Roman"/>
                <a:cs typeface="Times New Roman"/>
                <a:sym typeface="Times New Roman"/>
              </a:rPr>
              <a:t>FT0</a:t>
            </a:r>
            <a:r>
              <a:rPr b="0" i="0" lang="en-GB" sz="1200" u="none" cap="none" strike="noStrike">
                <a:solidFill>
                  <a:schemeClr val="dk1"/>
                </a:solidFill>
                <a:latin typeface="Times New Roman"/>
                <a:ea typeface="Times New Roman"/>
                <a:cs typeface="Times New Roman"/>
                <a:sym typeface="Times New Roman"/>
              </a:rPr>
              <a:t> contains only concept usage examples; </a:t>
            </a:r>
            <a:r>
              <a:rPr b="1" i="0" lang="en-GB" sz="1200" u="none" cap="none" strike="noStrike">
                <a:solidFill>
                  <a:schemeClr val="dk1"/>
                </a:solidFill>
                <a:latin typeface="Times New Roman"/>
                <a:ea typeface="Times New Roman"/>
                <a:cs typeface="Times New Roman"/>
                <a:sym typeface="Times New Roman"/>
              </a:rPr>
              <a:t>FT1</a:t>
            </a:r>
            <a:r>
              <a:rPr b="0" i="0" lang="en-GB" sz="1200" u="none" cap="none" strike="noStrike">
                <a:solidFill>
                  <a:schemeClr val="dk1"/>
                </a:solidFill>
                <a:latin typeface="Times New Roman"/>
                <a:ea typeface="Times New Roman"/>
                <a:cs typeface="Times New Roman"/>
                <a:sym typeface="Times New Roman"/>
              </a:rPr>
              <a:t> additionally contains lemmas concatenated with definitions; </a:t>
            </a:r>
            <a:r>
              <a:rPr b="1" i="0" lang="en-GB" sz="1200" u="none" cap="none" strike="noStrike">
                <a:solidFill>
                  <a:schemeClr val="dk1"/>
                </a:solidFill>
                <a:latin typeface="Times New Roman"/>
                <a:ea typeface="Times New Roman"/>
                <a:cs typeface="Times New Roman"/>
                <a:sym typeface="Times New Roman"/>
              </a:rPr>
              <a:t>FT2</a:t>
            </a:r>
            <a:r>
              <a:rPr b="0" i="0" lang="en-GB" sz="1200" u="none" cap="none" strike="noStrike">
                <a:solidFill>
                  <a:schemeClr val="dk1"/>
                </a:solidFill>
                <a:latin typeface="Times New Roman"/>
                <a:ea typeface="Times New Roman"/>
                <a:cs typeface="Times New Roman"/>
                <a:sym typeface="Times New Roman"/>
              </a:rPr>
              <a:t> contains additional augmented data that was derived using antonym relations form OEWN; </a:t>
            </a:r>
            <a:r>
              <a:rPr b="1" i="0" lang="en-GB" sz="1200" u="none" cap="none" strike="noStrike">
                <a:solidFill>
                  <a:schemeClr val="dk1"/>
                </a:solidFill>
                <a:latin typeface="Times New Roman"/>
                <a:ea typeface="Times New Roman"/>
                <a:cs typeface="Times New Roman"/>
                <a:sym typeface="Times New Roman"/>
              </a:rPr>
              <a:t>FT3</a:t>
            </a:r>
            <a:r>
              <a:rPr b="0" i="0" lang="en-GB" sz="1200" u="none" cap="none" strike="noStrike">
                <a:solidFill>
                  <a:schemeClr val="dk1"/>
                </a:solidFill>
                <a:latin typeface="Times New Roman"/>
                <a:ea typeface="Times New Roman"/>
                <a:cs typeface="Times New Roman"/>
                <a:sym typeface="Times New Roman"/>
              </a:rPr>
              <a:t> was an exploratory approach in which for each concept we combined all its lemmas, definition and all its usage examples; </a:t>
            </a:r>
            <a:r>
              <a:rPr b="1" i="0" lang="en-GB" sz="1200" u="none" cap="none" strike="noStrike">
                <a:solidFill>
                  <a:schemeClr val="dk1"/>
                </a:solidFill>
                <a:latin typeface="Times New Roman"/>
                <a:ea typeface="Times New Roman"/>
                <a:cs typeface="Times New Roman"/>
                <a:sym typeface="Times New Roman"/>
              </a:rPr>
              <a:t>rFT3</a:t>
            </a:r>
            <a:r>
              <a:rPr b="0" i="0" lang="en-GB" sz="1200" u="none" cap="none" strike="noStrike">
                <a:solidFill>
                  <a:schemeClr val="dk1"/>
                </a:solidFill>
                <a:latin typeface="Times New Roman"/>
                <a:ea typeface="Times New Roman"/>
                <a:cs typeface="Times New Roman"/>
                <a:sym typeface="Times New Roman"/>
              </a:rPr>
              <a:t> is an extension of FT3 to fully include more advanced forms of negation in the training data as described in Section Model updating (re-fine-tuning).</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83"/>
          <p:cNvPicPr preferRelativeResize="0"/>
          <p:nvPr/>
        </p:nvPicPr>
        <p:blipFill rotWithShape="1">
          <a:blip r:embed="rId3">
            <a:alphaModFix/>
          </a:blip>
          <a:srcRect b="0" l="0" r="0" t="0"/>
          <a:stretch/>
        </p:blipFill>
        <p:spPr>
          <a:xfrm>
            <a:off x="870704" y="0"/>
            <a:ext cx="7402593" cy="51435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91"/>
          <p:cNvPicPr preferRelativeResize="0"/>
          <p:nvPr/>
        </p:nvPicPr>
        <p:blipFill rotWithShape="1">
          <a:blip r:embed="rId3">
            <a:alphaModFix/>
          </a:blip>
          <a:srcRect b="0" l="0" r="0" t="0"/>
          <a:stretch/>
        </p:blipFill>
        <p:spPr>
          <a:xfrm>
            <a:off x="397425" y="152400"/>
            <a:ext cx="3601228" cy="4838701"/>
          </a:xfrm>
          <a:prstGeom prst="rect">
            <a:avLst/>
          </a:prstGeom>
          <a:noFill/>
          <a:ln>
            <a:noFill/>
          </a:ln>
        </p:spPr>
      </p:pic>
      <p:pic>
        <p:nvPicPr>
          <p:cNvPr id="1047" name="Google Shape;1047;p91"/>
          <p:cNvPicPr preferRelativeResize="0"/>
          <p:nvPr/>
        </p:nvPicPr>
        <p:blipFill rotWithShape="1">
          <a:blip r:embed="rId4">
            <a:alphaModFix/>
          </a:blip>
          <a:srcRect b="0" l="0" r="0" t="0"/>
          <a:stretch/>
        </p:blipFill>
        <p:spPr>
          <a:xfrm>
            <a:off x="5198003" y="152400"/>
            <a:ext cx="3601228" cy="483870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94"/>
          <p:cNvSpPr txBox="1"/>
          <p:nvPr/>
        </p:nvSpPr>
        <p:spPr>
          <a:xfrm>
            <a:off x="133650" y="90850"/>
            <a:ext cx="8458200" cy="3105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300"/>
              <a:buFont typeface="Arial"/>
              <a:buNone/>
            </a:pPr>
            <a:r>
              <a:rPr b="0" i="0" lang="en-GB" sz="2300" u="none" cap="none" strike="noStrike">
                <a:solidFill>
                  <a:schemeClr val="dk1"/>
                </a:solidFill>
                <a:latin typeface="Times New Roman"/>
                <a:ea typeface="Times New Roman"/>
                <a:cs typeface="Times New Roman"/>
                <a:sym typeface="Times New Roman"/>
              </a:rPr>
              <a:t>Further exploratory analyses can be found at: </a:t>
            </a:r>
            <a:r>
              <a:rPr b="0" i="0" lang="en-GB" sz="2300" u="sng" cap="none" strike="noStrike">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https://cogsys.io/temp/n0001-init.html</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300"/>
              <a:buFont typeface="Arial"/>
              <a:buNone/>
            </a:pPr>
            <a:r>
              <a:rPr b="0" i="0" lang="en-GB" sz="2300" u="sng" cap="none" strike="noStrike">
                <a:solidFill>
                  <a:schemeClr val="accent5"/>
                </a:solidFill>
                <a:latin typeface="Times New Roman"/>
                <a:ea typeface="Times New Roman"/>
                <a:cs typeface="Times New Roman"/>
                <a:sym typeface="Times New Roman"/>
                <a:hlinkClick r:id="rId4">
                  <a:extLst>
                    <a:ext uri="{A12FA001-AC4F-418D-AE19-62706E023703}">
                      <ahyp:hlinkClr val="tx"/>
                    </a:ext>
                  </a:extLst>
                </a:hlinkClick>
              </a:rPr>
              <a:t>https://cogsys.io/temp/scatter_batch_0021_GAUSS_2.html</a:t>
            </a:r>
            <a:r>
              <a:rPr b="0" i="0" lang="en-GB" sz="2300" u="none" cap="none" strike="noStrike">
                <a:solidFill>
                  <a:schemeClr val="dk1"/>
                </a:solidFill>
                <a:latin typeface="Times New Roman"/>
                <a:ea typeface="Times New Roman"/>
                <a:cs typeface="Times New Roman"/>
                <a:sym typeface="Times New Roman"/>
              </a:rPr>
              <a:t> </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300"/>
              <a:buFont typeface="Arial"/>
              <a:buNone/>
            </a:pPr>
            <a:r>
              <a:rPr b="0" i="0" lang="en-GB" sz="2300" u="sng" cap="none" strike="noStrike">
                <a:solidFill>
                  <a:schemeClr val="hlink"/>
                </a:solidFill>
                <a:latin typeface="Times New Roman"/>
                <a:ea typeface="Times New Roman"/>
                <a:cs typeface="Times New Roman"/>
                <a:sym typeface="Times New Roman"/>
                <a:hlinkClick r:id="rId5"/>
              </a:rPr>
              <a:t>https://cogsys.io/temp/scatter_batch_0021_GAUSS_4.html</a:t>
            </a:r>
            <a:r>
              <a:rPr b="0" i="0" lang="en-GB" sz="2300" u="none" cap="none" strike="noStrike">
                <a:solidFill>
                  <a:schemeClr val="dk1"/>
                </a:solidFill>
                <a:latin typeface="Times New Roman"/>
                <a:ea typeface="Times New Roman"/>
                <a:cs typeface="Times New Roman"/>
                <a:sym typeface="Times New Roman"/>
              </a:rPr>
              <a:t> </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2300"/>
              <a:buFont typeface="Arial"/>
              <a:buNone/>
            </a:pPr>
            <a:r>
              <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2300"/>
              <a:buFont typeface="Arial"/>
              <a:buNone/>
            </a:pPr>
            <a:r>
              <a:t/>
            </a:r>
            <a:endParaRPr b="0" i="0" sz="23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Collective Action</a:t>
            </a:r>
            <a:endParaRPr/>
          </a:p>
        </p:txBody>
      </p:sp>
      <p:sp>
        <p:nvSpPr>
          <p:cNvPr id="1058" name="Google Shape;1058;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any action aiming to improve the status of an entire group rather than of few individual members of that group (Van Zomeren &amp; Iyer, 2009; also see: van Zomeren, Postmes, &amp; Spears, 2008).</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g2e6c7bc6bd0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a:t>Concussions</a:t>
            </a:r>
            <a:endParaRPr b="1"/>
          </a:p>
        </p:txBody>
      </p:sp>
      <p:sp>
        <p:nvSpPr>
          <p:cNvPr id="1064" name="Google Shape;1064;g2e6c7bc6bd0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chemeClr val="dk1"/>
              </a:buClr>
              <a:buSzPts val="1600"/>
              <a:buChar char="●"/>
            </a:pPr>
            <a:r>
              <a:rPr lang="en-GB" sz="1600">
                <a:solidFill>
                  <a:schemeClr val="dk1"/>
                </a:solidFill>
              </a:rPr>
              <a:t>We successfully </a:t>
            </a:r>
            <a:r>
              <a:rPr b="1" lang="en-GB" sz="1600">
                <a:solidFill>
                  <a:schemeClr val="dk1"/>
                </a:solidFill>
              </a:rPr>
              <a:t>developed</a:t>
            </a:r>
            <a:r>
              <a:rPr lang="en-GB" sz="1600">
                <a:solidFill>
                  <a:schemeClr val="dk1"/>
                </a:solidFill>
              </a:rPr>
              <a:t> and </a:t>
            </a:r>
            <a:r>
              <a:rPr b="1" lang="en-GB" sz="1600">
                <a:solidFill>
                  <a:schemeClr val="dk1"/>
                </a:solidFill>
              </a:rPr>
              <a:t>validated</a:t>
            </a:r>
            <a:r>
              <a:rPr lang="en-GB" sz="1600">
                <a:solidFill>
                  <a:schemeClr val="dk1"/>
                </a:solidFill>
              </a:rPr>
              <a:t> </a:t>
            </a:r>
            <a:r>
              <a:rPr b="1" lang="en-GB" sz="1600">
                <a:solidFill>
                  <a:srgbClr val="CC0000"/>
                </a:solidFill>
              </a:rPr>
              <a:t>BERTAgen</a:t>
            </a:r>
            <a:r>
              <a:rPr lang="en-GB" sz="1600">
                <a:solidFill>
                  <a:schemeClr val="dk1"/>
                </a:solidFill>
              </a:rPr>
              <a:t> using a combination of:</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GB" sz="1600">
                <a:solidFill>
                  <a:schemeClr val="dk1"/>
                </a:solidFill>
              </a:rPr>
              <a:t>existing trait-related datasets, </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GB" sz="1600">
                <a:solidFill>
                  <a:schemeClr val="dk1"/>
                </a:solidFill>
              </a:rPr>
              <a:t>lexicographical data (WordNet),</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GB" sz="1600">
                <a:solidFill>
                  <a:schemeClr val="dk1"/>
                </a:solidFill>
              </a:rPr>
              <a:t>human coder evaluations,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GB" sz="1600">
                <a:solidFill>
                  <a:schemeClr val="dk1"/>
                </a:solidFill>
              </a:rPr>
              <a:t>LLM (RoBERTa).</a:t>
            </a:r>
            <a:endParaRPr sz="1600">
              <a:solidFill>
                <a:schemeClr val="dk1"/>
              </a:solidFill>
            </a:endParaRPr>
          </a:p>
          <a:p>
            <a:pPr indent="0" lvl="0" marL="914400" rtl="0" algn="l">
              <a:lnSpc>
                <a:spcPct val="115000"/>
              </a:lnSpc>
              <a:spcBef>
                <a:spcPts val="0"/>
              </a:spcBef>
              <a:spcAft>
                <a:spcPts val="0"/>
              </a:spcAft>
              <a:buSzPts val="1800"/>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We captured the </a:t>
            </a:r>
            <a:r>
              <a:rPr b="1" lang="en-GB" sz="1600">
                <a:solidFill>
                  <a:schemeClr val="dk1"/>
                </a:solidFill>
              </a:rPr>
              <a:t>temporal dynamics</a:t>
            </a:r>
            <a:r>
              <a:rPr lang="en-GB" sz="1600">
                <a:solidFill>
                  <a:schemeClr val="dk1"/>
                </a:solidFill>
              </a:rPr>
              <a:t> of linguistic agency in real data produced by 2020 U.S. Congressional Election candidates.</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02dbfe21e8_0_666"/>
          <p:cNvSpPr txBox="1"/>
          <p:nvPr/>
        </p:nvSpPr>
        <p:spPr>
          <a:xfrm>
            <a:off x="167900" y="872250"/>
            <a:ext cx="4220100" cy="414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Calibri"/>
              <a:buNone/>
            </a:pPr>
            <a:r>
              <a:rPr lang="en-GB">
                <a:solidFill>
                  <a:schemeClr val="dk1"/>
                </a:solidFill>
                <a:latin typeface="Montserrat SemiBold"/>
                <a:ea typeface="Montserrat SemiBold"/>
                <a:cs typeface="Montserrat SemiBold"/>
                <a:sym typeface="Montserrat SemiBold"/>
              </a:rPr>
              <a:t>Encourage:</a:t>
            </a:r>
            <a:endParaRPr>
              <a:solidFill>
                <a:schemeClr val="dk1"/>
              </a:solidFill>
              <a:latin typeface="Montserrat SemiBold"/>
              <a:ea typeface="Montserrat SemiBold"/>
              <a:cs typeface="Montserrat SemiBold"/>
              <a:sym typeface="Montserrat SemiBold"/>
            </a:endParaRPr>
          </a:p>
          <a:p>
            <a:pPr indent="0" lvl="0" marL="0" rtl="0" algn="just">
              <a:spcBef>
                <a:spcPts val="0"/>
              </a:spcBef>
              <a:spcAft>
                <a:spcPts val="0"/>
              </a:spcAft>
              <a:buNone/>
            </a:pPr>
            <a:r>
              <a:rPr lang="en-GB">
                <a:solidFill>
                  <a:schemeClr val="dk1"/>
                </a:solidFill>
                <a:latin typeface="Montserrat"/>
                <a:ea typeface="Montserrat"/>
                <a:cs typeface="Montserrat"/>
                <a:sym typeface="Montserrat"/>
              </a:rPr>
              <a:t>Please take care of our environment. This is really important as we only have one planet and our actions are causing it harm. We can do this is many different ways things like walking or using a bike where possible instead of motorised fossil fuel transport. Turning the heating or air conditioner down and instead dressing suitably for the weather. Drying clothes outside instead of using a tumble dryer and only washing clothes when actually dirty. Skipping fast fashion makes a huge difference as fast fashion is a major polluter. Wear clothes for as long as possible repair when needed. Avoiding buying new clothes due to them being trendy. You can also buy clothes from thrift shops, ebay, vinted etc instead of buying new.</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180" name="Google Shape;180;g302dbfe21e8_0_666"/>
          <p:cNvSpPr txBox="1"/>
          <p:nvPr>
            <p:ph type="title"/>
          </p:nvPr>
        </p:nvSpPr>
        <p:spPr>
          <a:xfrm>
            <a:off x="1274250" y="221625"/>
            <a:ext cx="3228600" cy="45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1: Examples</a:t>
            </a:r>
            <a:endParaRPr sz="2400">
              <a:solidFill>
                <a:srgbClr val="674EA7"/>
              </a:solidFill>
            </a:endParaRPr>
          </a:p>
          <a:p>
            <a:pPr indent="0" lvl="0" marL="0" rtl="0" algn="l">
              <a:spcBef>
                <a:spcPts val="0"/>
              </a:spcBef>
              <a:spcAft>
                <a:spcPts val="0"/>
              </a:spcAft>
              <a:buClr>
                <a:srgbClr val="8C734B"/>
              </a:buClr>
              <a:buSzPts val="2400"/>
              <a:buFont typeface="Montserrat"/>
              <a:buNone/>
            </a:pPr>
            <a:r>
              <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
        <p:nvSpPr>
          <p:cNvPr id="181" name="Google Shape;181;g302dbfe21e8_0_666"/>
          <p:cNvSpPr txBox="1"/>
          <p:nvPr/>
        </p:nvSpPr>
        <p:spPr>
          <a:xfrm>
            <a:off x="4572000" y="69225"/>
            <a:ext cx="4449000" cy="5074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chemeClr val="dk1"/>
                </a:solidFill>
                <a:latin typeface="Montserrat SemiBold"/>
                <a:ea typeface="Montserrat SemiBold"/>
                <a:cs typeface="Montserrat SemiBold"/>
                <a:sym typeface="Montserrat SemiBold"/>
              </a:rPr>
              <a:t>Express thoughts:</a:t>
            </a:r>
            <a:endParaRPr>
              <a:solidFill>
                <a:schemeClr val="dk1"/>
              </a:solidFill>
              <a:latin typeface="Montserrat SemiBold"/>
              <a:ea typeface="Montserrat SemiBold"/>
              <a:cs typeface="Montserrat SemiBold"/>
              <a:sym typeface="Montserrat SemiBold"/>
            </a:endParaRPr>
          </a:p>
          <a:p>
            <a:pPr indent="0" lvl="0" marL="0" rtl="0" algn="just">
              <a:spcBef>
                <a:spcPts val="0"/>
              </a:spcBef>
              <a:spcAft>
                <a:spcPts val="0"/>
              </a:spcAft>
              <a:buNone/>
            </a:pPr>
            <a:r>
              <a:rPr lang="en-GB">
                <a:solidFill>
                  <a:schemeClr val="dk1"/>
                </a:solidFill>
                <a:latin typeface="Montserrat"/>
                <a:ea typeface="Montserrat"/>
                <a:cs typeface="Montserrat"/>
                <a:sym typeface="Montserrat"/>
              </a:rPr>
              <a:t>Environmental action has never had so much traction and focus as it has nowadays. Up to this point in human history, it has been about advancement and marvelling at out intelligence and what we can do. In the last couple of decades, awareness has grown around the impact we are having on the planet. There is much enlightenment and positive action to reduce the impact we are having on the planet in an effort to be more sustainable. Yes there are certainly many doubts over "green label" initiatives and the benefits that they purport to yield - zero carbon badges can sometimes hide scenarios where they are actually worse than conventional "non green" actions. So environmental action is a great thing in general, and I do and will participate, but am also mindful of the bigger picture and what I'm trying to achieve. blocking a road for the purpose of "Insulate Britan" is actually harmful to the cause and I believe actually is a hindrance to taking positive steps.</a:t>
            </a:r>
            <a:endParaRPr sz="1800">
              <a:solidFill>
                <a:schemeClr val="dk2"/>
              </a:solidFill>
              <a:latin typeface="Montserrat"/>
              <a:ea typeface="Montserrat"/>
              <a:cs typeface="Montserrat"/>
              <a:sym typeface="Montserrat"/>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302dbfe21e8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70" name="Google Shape;1070;g302dbfe21e8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1071" name="Google Shape;1071;g302dbfe21e8_0_0"/>
          <p:cNvPicPr preferRelativeResize="0"/>
          <p:nvPr/>
        </p:nvPicPr>
        <p:blipFill rotWithShape="1">
          <a:blip r:embed="rId3">
            <a:alphaModFix/>
          </a:blip>
          <a:srcRect b="0" l="0" r="0" t="0"/>
          <a:stretch/>
        </p:blipFill>
        <p:spPr>
          <a:xfrm>
            <a:off x="254833" y="288925"/>
            <a:ext cx="8634332" cy="5143499"/>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g302dbfe21e8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1077" name="Google Shape;1077;g302dbfe21e8_0_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1078" name="Google Shape;1078;g302dbfe21e8_0_6"/>
          <p:cNvPicPr preferRelativeResize="0"/>
          <p:nvPr/>
        </p:nvPicPr>
        <p:blipFill rotWithShape="1">
          <a:blip r:embed="rId3">
            <a:alphaModFix/>
          </a:blip>
          <a:srcRect b="0" l="0" r="0" t="0"/>
          <a:stretch/>
        </p:blipFill>
        <p:spPr>
          <a:xfrm>
            <a:off x="450761" y="0"/>
            <a:ext cx="8242478"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02dbfe21e8_0_862"/>
          <p:cNvSpPr txBox="1"/>
          <p:nvPr/>
        </p:nvSpPr>
        <p:spPr>
          <a:xfrm>
            <a:off x="167900" y="872250"/>
            <a:ext cx="4220100" cy="414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chemeClr val="dk1"/>
                </a:solidFill>
                <a:latin typeface="Montserrat SemiBold"/>
                <a:ea typeface="Montserrat SemiBold"/>
                <a:cs typeface="Montserrat SemiBold"/>
                <a:sym typeface="Montserrat SemiBold"/>
              </a:rPr>
              <a:t>Encourage:</a:t>
            </a:r>
            <a:endParaRPr>
              <a:solidFill>
                <a:schemeClr val="dk1"/>
              </a:solidFill>
              <a:latin typeface="Montserrat SemiBold"/>
              <a:ea typeface="Montserrat SemiBold"/>
              <a:cs typeface="Montserrat SemiBold"/>
              <a:sym typeface="Montserrat SemiBold"/>
            </a:endParaRPr>
          </a:p>
          <a:p>
            <a:pPr indent="0" lvl="0" marL="0" rtl="0" algn="just">
              <a:spcBef>
                <a:spcPts val="0"/>
              </a:spcBef>
              <a:spcAft>
                <a:spcPts val="0"/>
              </a:spcAft>
              <a:buNone/>
            </a:pPr>
            <a:r>
              <a:rPr lang="en-GB">
                <a:solidFill>
                  <a:schemeClr val="dk1"/>
                </a:solidFill>
                <a:latin typeface="Montserrat"/>
                <a:ea typeface="Montserrat"/>
                <a:cs typeface="Montserrat"/>
                <a:sym typeface="Montserrat"/>
              </a:rPr>
              <a:t>Please </a:t>
            </a:r>
            <a:r>
              <a:rPr lang="en-GB">
                <a:solidFill>
                  <a:schemeClr val="dk1"/>
                </a:solidFill>
                <a:highlight>
                  <a:srgbClr val="FFF2CC"/>
                </a:highlight>
                <a:latin typeface="Montserrat"/>
                <a:ea typeface="Montserrat"/>
                <a:cs typeface="Montserrat"/>
                <a:sym typeface="Montserrat"/>
              </a:rPr>
              <a:t>take care of our environment. This is really important as we only have one planet and our actions are causing it harm</a:t>
            </a:r>
            <a:r>
              <a:rPr lang="en-GB">
                <a:solidFill>
                  <a:schemeClr val="dk1"/>
                </a:solidFill>
                <a:latin typeface="Montserrat"/>
                <a:ea typeface="Montserrat"/>
                <a:cs typeface="Montserrat"/>
                <a:sym typeface="Montserrat"/>
              </a:rPr>
              <a:t>. We can do this is many different ways things like walking or using a bike where possible instead of motorised fossil fuel transport. </a:t>
            </a:r>
            <a:r>
              <a:rPr lang="en-GB">
                <a:solidFill>
                  <a:schemeClr val="dk1"/>
                </a:solidFill>
                <a:highlight>
                  <a:srgbClr val="FFF2CC"/>
                </a:highlight>
                <a:latin typeface="Montserrat"/>
                <a:ea typeface="Montserrat"/>
                <a:cs typeface="Montserrat"/>
                <a:sym typeface="Montserrat"/>
              </a:rPr>
              <a:t>Turning the heating or air conditioner down and instead dressing suitably for the weather. Drying clothes outside instead of using a tumble dryer and only washing clothes when actually dirty.</a:t>
            </a:r>
            <a:r>
              <a:rPr lang="en-GB">
                <a:solidFill>
                  <a:schemeClr val="dk1"/>
                </a:solidFill>
                <a:latin typeface="Montserrat"/>
                <a:ea typeface="Montserrat"/>
                <a:cs typeface="Montserrat"/>
                <a:sym typeface="Montserrat"/>
              </a:rPr>
              <a:t> Skipping fast fashion makes a huge difference as fast fashion is a major polluter. Wear clothes for as long as possible repair when needed. Avoiding buying new clothes due to them being trendy. You can also buy clothes from thrift shops, ebay, vinted etc instead of buying new.</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188" name="Google Shape;188;g302dbfe21e8_0_862"/>
          <p:cNvSpPr txBox="1"/>
          <p:nvPr>
            <p:ph type="title"/>
          </p:nvPr>
        </p:nvSpPr>
        <p:spPr>
          <a:xfrm>
            <a:off x="1274250" y="221625"/>
            <a:ext cx="3228600" cy="45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1: Examples</a:t>
            </a:r>
            <a:endParaRPr sz="2400">
              <a:solidFill>
                <a:srgbClr val="674EA7"/>
              </a:solidFill>
            </a:endParaRPr>
          </a:p>
          <a:p>
            <a:pPr indent="0" lvl="0" marL="0" rtl="0" algn="l">
              <a:spcBef>
                <a:spcPts val="0"/>
              </a:spcBef>
              <a:spcAft>
                <a:spcPts val="0"/>
              </a:spcAft>
              <a:buClr>
                <a:srgbClr val="8C734B"/>
              </a:buClr>
              <a:buSzPts val="2400"/>
              <a:buFont typeface="Montserrat"/>
              <a:buNone/>
            </a:pPr>
            <a:r>
              <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
        <p:nvSpPr>
          <p:cNvPr id="189" name="Google Shape;189;g302dbfe21e8_0_862"/>
          <p:cNvSpPr txBox="1"/>
          <p:nvPr/>
        </p:nvSpPr>
        <p:spPr>
          <a:xfrm>
            <a:off x="4572000" y="69225"/>
            <a:ext cx="4449000" cy="5074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chemeClr val="dk1"/>
                </a:solidFill>
                <a:latin typeface="Montserrat SemiBold"/>
                <a:ea typeface="Montserrat SemiBold"/>
                <a:cs typeface="Montserrat SemiBold"/>
                <a:sym typeface="Montserrat SemiBold"/>
              </a:rPr>
              <a:t>Express thoughts:</a:t>
            </a:r>
            <a:endParaRPr>
              <a:solidFill>
                <a:schemeClr val="dk1"/>
              </a:solidFill>
              <a:latin typeface="Montserrat SemiBold"/>
              <a:ea typeface="Montserrat SemiBold"/>
              <a:cs typeface="Montserrat SemiBold"/>
              <a:sym typeface="Montserrat SemiBold"/>
            </a:endParaRPr>
          </a:p>
          <a:p>
            <a:pPr indent="0" lvl="0" marL="0" rtl="0" algn="just">
              <a:spcBef>
                <a:spcPts val="0"/>
              </a:spcBef>
              <a:spcAft>
                <a:spcPts val="0"/>
              </a:spcAft>
              <a:buNone/>
            </a:pPr>
            <a:r>
              <a:rPr lang="en-GB">
                <a:solidFill>
                  <a:schemeClr val="dk1"/>
                </a:solidFill>
                <a:latin typeface="Montserrat"/>
                <a:ea typeface="Montserrat"/>
                <a:cs typeface="Montserrat"/>
                <a:sym typeface="Montserrat"/>
              </a:rPr>
              <a:t>Environmental action has never had so much traction and focus as it has nowadays. Up to this point in human history, it has been about advancement and marvelling at out intelligence and what we can do. In the last couple of decades, awareness has grown around the impact we are having on the planet. </a:t>
            </a:r>
            <a:r>
              <a:rPr lang="en-GB">
                <a:solidFill>
                  <a:schemeClr val="dk1"/>
                </a:solidFill>
                <a:highlight>
                  <a:srgbClr val="FFF2CC"/>
                </a:highlight>
                <a:latin typeface="Montserrat"/>
                <a:ea typeface="Montserrat"/>
                <a:cs typeface="Montserrat"/>
                <a:sym typeface="Montserrat"/>
              </a:rPr>
              <a:t>There is much enlightenment and positive action to reduce the impact we are having on the planet</a:t>
            </a:r>
            <a:r>
              <a:rPr lang="en-GB">
                <a:solidFill>
                  <a:schemeClr val="dk1"/>
                </a:solidFill>
                <a:latin typeface="Montserrat"/>
                <a:ea typeface="Montserrat"/>
                <a:cs typeface="Montserrat"/>
                <a:sym typeface="Montserrat"/>
              </a:rPr>
              <a:t> in an effort to be more sustainable. Yes there are certainly many doubts over "green label" initiatives and the benefits that they purport to yield - zero carbon badges can sometimes hide scenarios where they are actually worse than conventional "non green" actions. </a:t>
            </a:r>
            <a:r>
              <a:rPr lang="en-GB">
                <a:solidFill>
                  <a:schemeClr val="dk1"/>
                </a:solidFill>
                <a:highlight>
                  <a:srgbClr val="FFF2CC"/>
                </a:highlight>
                <a:latin typeface="Montserrat"/>
                <a:ea typeface="Montserrat"/>
                <a:cs typeface="Montserrat"/>
                <a:sym typeface="Montserrat"/>
              </a:rPr>
              <a:t>So environmental action is a great thing in general</a:t>
            </a:r>
            <a:r>
              <a:rPr lang="en-GB">
                <a:solidFill>
                  <a:schemeClr val="dk1"/>
                </a:solidFill>
                <a:latin typeface="Montserrat"/>
                <a:ea typeface="Montserrat"/>
                <a:cs typeface="Montserrat"/>
                <a:sym typeface="Montserrat"/>
              </a:rPr>
              <a:t>, and I do and will participate, but am also mindful of the </a:t>
            </a:r>
            <a:r>
              <a:rPr lang="en-GB">
                <a:solidFill>
                  <a:schemeClr val="dk1"/>
                </a:solidFill>
                <a:highlight>
                  <a:srgbClr val="FFF2CC"/>
                </a:highlight>
                <a:latin typeface="Montserrat"/>
                <a:ea typeface="Montserrat"/>
                <a:cs typeface="Montserrat"/>
                <a:sym typeface="Montserrat"/>
              </a:rPr>
              <a:t>bigger picture</a:t>
            </a:r>
            <a:r>
              <a:rPr lang="en-GB">
                <a:solidFill>
                  <a:schemeClr val="dk1"/>
                </a:solidFill>
                <a:latin typeface="Montserrat"/>
                <a:ea typeface="Montserrat"/>
                <a:cs typeface="Montserrat"/>
                <a:sym typeface="Montserrat"/>
              </a:rPr>
              <a:t> and what I'm trying to achieve. blocking a road for the purpose of "Insulate Britan" is actually harmful to the cause and I believe actually is a hindrance to taking positive steps.</a:t>
            </a:r>
            <a:endParaRPr sz="1800">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302dbfe21e8_0_676"/>
          <p:cNvSpPr txBox="1"/>
          <p:nvPr/>
        </p:nvSpPr>
        <p:spPr>
          <a:xfrm>
            <a:off x="191575" y="1096125"/>
            <a:ext cx="4687200" cy="39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Montserrat"/>
                <a:ea typeface="Montserrat"/>
                <a:cs typeface="Montserrat"/>
                <a:sym typeface="Montserrat"/>
              </a:rPr>
              <a:t>We conducted a series of two-way ANOVAs in the following design: 2 (experimental condition: ‘encouraging others’ vs. ‘expressing thoughts’) x 2 (study context: environmental action vs. volunteering)</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dk2"/>
                </a:solidFill>
                <a:latin typeface="Montserrat SemiBold"/>
                <a:ea typeface="Montserrat SemiBold"/>
                <a:cs typeface="Montserrat SemiBold"/>
                <a:sym typeface="Montserrat SemiBold"/>
              </a:rPr>
              <a:t>Grammatical Agency (Verbs)</a:t>
            </a:r>
            <a:endParaRPr sz="18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dk2"/>
                </a:solidFill>
                <a:latin typeface="Montserrat"/>
                <a:ea typeface="Montserrat"/>
                <a:cs typeface="Montserrat"/>
                <a:sym typeface="Montserrat"/>
              </a:rPr>
              <a:t>Main effect of experimental condition</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dk2"/>
                </a:solidFill>
                <a:latin typeface="Montserrat"/>
                <a:ea typeface="Montserrat"/>
                <a:cs typeface="Montserrat"/>
                <a:sym typeface="Montserrat"/>
              </a:rPr>
              <a:t>F(1, 441) = 54.75, p &lt; .001, 𝜂² = .11</a:t>
            </a:r>
            <a:endParaRPr sz="1800">
              <a:solidFill>
                <a:schemeClr val="dk2"/>
              </a:solidFill>
              <a:latin typeface="Montserrat"/>
              <a:ea typeface="Montserrat"/>
              <a:cs typeface="Montserrat"/>
              <a:sym typeface="Montserrat"/>
            </a:endParaRPr>
          </a:p>
        </p:txBody>
      </p:sp>
      <p:sp>
        <p:nvSpPr>
          <p:cNvPr id="196" name="Google Shape;196;g302dbfe21e8_0_676"/>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1: Results: Grammatical Agency (Verbs)</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pic>
        <p:nvPicPr>
          <p:cNvPr id="197" name="Google Shape;197;g302dbfe21e8_0_676"/>
          <p:cNvPicPr preferRelativeResize="0"/>
          <p:nvPr/>
        </p:nvPicPr>
        <p:blipFill rotWithShape="1">
          <a:blip r:embed="rId3">
            <a:alphaModFix/>
          </a:blip>
          <a:srcRect b="0" l="0" r="0" t="0"/>
          <a:stretch/>
        </p:blipFill>
        <p:spPr>
          <a:xfrm>
            <a:off x="4941452" y="1140747"/>
            <a:ext cx="4112700" cy="351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02dbfe21e8_0_694"/>
          <p:cNvSpPr txBox="1"/>
          <p:nvPr/>
        </p:nvSpPr>
        <p:spPr>
          <a:xfrm>
            <a:off x="191575" y="1096125"/>
            <a:ext cx="4687200" cy="39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Montserrat"/>
                <a:ea typeface="Montserrat"/>
                <a:cs typeface="Montserrat"/>
                <a:sym typeface="Montserrat"/>
              </a:rPr>
              <a:t>We conducted a series of two-way ANOVAs in the following design: 2 (experimental condition: ‘encouraging others’ vs. ‘expressing thoughts’) x 2 (study context: environmental action vs. volunteering)</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dk2"/>
                </a:solidFill>
                <a:latin typeface="Montserrat SemiBold"/>
                <a:ea typeface="Montserrat SemiBold"/>
                <a:cs typeface="Montserrat SemiBold"/>
                <a:sym typeface="Montserrat SemiBold"/>
              </a:rPr>
              <a:t>Linguistic Concreteness:</a:t>
            </a:r>
            <a:endParaRPr sz="18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dk2"/>
                </a:solidFill>
                <a:latin typeface="Montserrat"/>
                <a:ea typeface="Montserrat"/>
                <a:cs typeface="Montserrat"/>
                <a:sym typeface="Montserrat"/>
              </a:rPr>
              <a:t>Main effect of experimental condition:</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dk2"/>
                </a:solidFill>
                <a:latin typeface="Montserrat"/>
                <a:ea typeface="Montserrat"/>
                <a:cs typeface="Montserrat"/>
                <a:sym typeface="Montserrat"/>
              </a:rPr>
              <a:t>F(1, 441) = 48.70, p &lt; .001, 𝜂² = .10.</a:t>
            </a:r>
            <a:endParaRPr sz="1800">
              <a:solidFill>
                <a:schemeClr val="dk2"/>
              </a:solidFill>
              <a:latin typeface="Montserrat"/>
              <a:ea typeface="Montserrat"/>
              <a:cs typeface="Montserrat"/>
              <a:sym typeface="Montserrat"/>
            </a:endParaRPr>
          </a:p>
        </p:txBody>
      </p:sp>
      <p:sp>
        <p:nvSpPr>
          <p:cNvPr id="204" name="Google Shape;204;g302dbfe21e8_0_694"/>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1: Results: Linguistic Concreteness</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pic>
        <p:nvPicPr>
          <p:cNvPr id="205" name="Google Shape;205;g302dbfe21e8_0_694"/>
          <p:cNvPicPr preferRelativeResize="0"/>
          <p:nvPr/>
        </p:nvPicPr>
        <p:blipFill rotWithShape="1">
          <a:blip r:embed="rId3">
            <a:alphaModFix/>
          </a:blip>
          <a:srcRect b="0" l="0" r="0" t="0"/>
          <a:stretch/>
        </p:blipFill>
        <p:spPr>
          <a:xfrm>
            <a:off x="4878775" y="1096123"/>
            <a:ext cx="4175400" cy="363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302dbfe21e8_0_532"/>
          <p:cNvSpPr txBox="1"/>
          <p:nvPr/>
        </p:nvSpPr>
        <p:spPr>
          <a:xfrm>
            <a:off x="440850" y="1131525"/>
            <a:ext cx="8262300" cy="358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2200">
                <a:solidFill>
                  <a:srgbClr val="674EA7"/>
                </a:solidFill>
                <a:latin typeface="Montserrat"/>
                <a:ea typeface="Montserrat"/>
                <a:cs typeface="Montserrat"/>
                <a:sym typeface="Montserrat"/>
              </a:rPr>
              <a:t>Sub-Questions</a:t>
            </a:r>
            <a:endParaRPr sz="2200">
              <a:solidFill>
                <a:schemeClr val="dk2"/>
              </a:solidFill>
              <a:latin typeface="Montserrat"/>
              <a:ea typeface="Montserrat"/>
              <a:cs typeface="Montserrat"/>
              <a:sym typeface="Montserrat"/>
            </a:endParaRPr>
          </a:p>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Do people who aim to encourage others “to do something” use </a:t>
            </a:r>
            <a:r>
              <a:rPr lang="en-GB" sz="2000">
                <a:solidFill>
                  <a:schemeClr val="dk2"/>
                </a:solidFill>
                <a:latin typeface="Montserrat SemiBold"/>
                <a:ea typeface="Montserrat SemiBold"/>
                <a:cs typeface="Montserrat SemiBold"/>
                <a:sym typeface="Montserrat SemiBold"/>
              </a:rPr>
              <a:t>specific linguistic devices</a:t>
            </a:r>
            <a:r>
              <a:rPr lang="en-GB" sz="2000">
                <a:solidFill>
                  <a:schemeClr val="dk2"/>
                </a:solidFill>
                <a:latin typeface="Montserrat"/>
                <a:ea typeface="Montserrat"/>
                <a:cs typeface="Montserrat"/>
                <a:sym typeface="Montserrat"/>
              </a:rPr>
              <a:t>?</a:t>
            </a:r>
            <a:endParaRPr sz="2000">
              <a:solidFill>
                <a:schemeClr val="dk2"/>
              </a:solidFill>
              <a:latin typeface="Montserrat"/>
              <a:ea typeface="Montserrat"/>
              <a:cs typeface="Montserrat"/>
              <a:sym typeface="Montserrat"/>
            </a:endParaRPr>
          </a:p>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Are such devices </a:t>
            </a:r>
            <a:r>
              <a:rPr lang="en-GB" sz="2000">
                <a:solidFill>
                  <a:schemeClr val="dk2"/>
                </a:solidFill>
                <a:latin typeface="Montserrat SemiBold"/>
                <a:ea typeface="Montserrat SemiBold"/>
                <a:cs typeface="Montserrat SemiBold"/>
                <a:sym typeface="Montserrat SemiBold"/>
              </a:rPr>
              <a:t>effective</a:t>
            </a:r>
            <a:r>
              <a:rPr lang="en-GB" sz="2000">
                <a:solidFill>
                  <a:schemeClr val="dk2"/>
                </a:solidFill>
                <a:latin typeface="Montserrat"/>
                <a:ea typeface="Montserrat"/>
                <a:cs typeface="Montserrat"/>
                <a:sym typeface="Montserrat"/>
              </a:rPr>
              <a:t>? (Is that communication understood by recipients according to the speaker’s intention?)</a:t>
            </a:r>
            <a:endParaRPr sz="2000">
              <a:solidFill>
                <a:schemeClr val="dk2"/>
              </a:solidFill>
              <a:latin typeface="Montserrat"/>
              <a:ea typeface="Montserrat"/>
              <a:cs typeface="Montserrat"/>
              <a:sym typeface="Montserrat"/>
            </a:endParaRPr>
          </a:p>
        </p:txBody>
      </p:sp>
      <p:sp>
        <p:nvSpPr>
          <p:cNvPr id="74" name="Google Shape;74;g302dbfe21e8_0_532"/>
          <p:cNvSpPr txBox="1"/>
          <p:nvPr>
            <p:ph type="title"/>
          </p:nvPr>
        </p:nvSpPr>
        <p:spPr>
          <a:xfrm>
            <a:off x="1209525" y="210425"/>
            <a:ext cx="7712100" cy="528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200">
                <a:solidFill>
                  <a:srgbClr val="674EA7"/>
                </a:solidFill>
              </a:rPr>
              <a:t>How to mobilize / encourage others to act?</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02dbfe21e8_0_705"/>
          <p:cNvSpPr txBox="1"/>
          <p:nvPr/>
        </p:nvSpPr>
        <p:spPr>
          <a:xfrm>
            <a:off x="191575" y="1096125"/>
            <a:ext cx="4687200" cy="39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Montserrat"/>
                <a:ea typeface="Montserrat"/>
                <a:cs typeface="Montserrat"/>
                <a:sym typeface="Montserrat"/>
              </a:rPr>
              <a:t>We conducted a series of two-way ANOVAs in the following design: 2 (experimental condition: ‘encouraging others’ vs. ‘expressing thoughts’) x 2 (study context: environmental action vs. volunteering)</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dk2"/>
                </a:solidFill>
                <a:latin typeface="Montserrat SemiBold"/>
                <a:ea typeface="Montserrat SemiBold"/>
                <a:cs typeface="Montserrat SemiBold"/>
                <a:sym typeface="Montserrat SemiBold"/>
              </a:rPr>
              <a:t>Author’s Ratings of Action Orientation:</a:t>
            </a:r>
            <a:endParaRPr sz="1800">
              <a:solidFill>
                <a:schemeClr val="dk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dk2"/>
                </a:solidFill>
                <a:latin typeface="Montserrat"/>
                <a:ea typeface="Montserrat"/>
                <a:cs typeface="Montserrat"/>
                <a:sym typeface="Montserrat"/>
              </a:rPr>
              <a:t>Main effect of experimental condition:</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GB" sz="1800">
                <a:solidFill>
                  <a:schemeClr val="dk2"/>
                </a:solidFill>
                <a:latin typeface="Montserrat"/>
                <a:ea typeface="Montserrat"/>
                <a:cs typeface="Montserrat"/>
                <a:sym typeface="Montserrat"/>
              </a:rPr>
              <a:t>F(1, 441) = 4.38, p &lt; .05, 𝜂² = .01.</a:t>
            </a:r>
            <a:endParaRPr sz="1800">
              <a:solidFill>
                <a:schemeClr val="dk2"/>
              </a:solidFill>
              <a:latin typeface="Montserrat"/>
              <a:ea typeface="Montserrat"/>
              <a:cs typeface="Montserrat"/>
              <a:sym typeface="Montserrat"/>
            </a:endParaRPr>
          </a:p>
        </p:txBody>
      </p:sp>
      <p:sp>
        <p:nvSpPr>
          <p:cNvPr id="212" name="Google Shape;212;g302dbfe21e8_0_705"/>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1: Results: </a:t>
            </a:r>
            <a:r>
              <a:rPr lang="en-GB" sz="2400">
                <a:solidFill>
                  <a:srgbClr val="674EA7"/>
                </a:solidFill>
              </a:rPr>
              <a:t>Action Orientation (Author)</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pic>
        <p:nvPicPr>
          <p:cNvPr id="213" name="Google Shape;213;g302dbfe21e8_0_705"/>
          <p:cNvPicPr preferRelativeResize="0"/>
          <p:nvPr/>
        </p:nvPicPr>
        <p:blipFill rotWithShape="1">
          <a:blip r:embed="rId3">
            <a:alphaModFix/>
          </a:blip>
          <a:srcRect b="0" l="0" r="0" t="0"/>
          <a:stretch/>
        </p:blipFill>
        <p:spPr>
          <a:xfrm>
            <a:off x="4878775" y="1096126"/>
            <a:ext cx="4175400" cy="36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302dbfe21e8_0_715"/>
          <p:cNvPicPr preferRelativeResize="0"/>
          <p:nvPr/>
        </p:nvPicPr>
        <p:blipFill rotWithShape="1">
          <a:blip r:embed="rId3">
            <a:alphaModFix/>
          </a:blip>
          <a:srcRect b="0" l="0" r="0" t="0"/>
          <a:stretch/>
        </p:blipFill>
        <p:spPr>
          <a:xfrm>
            <a:off x="913308" y="334425"/>
            <a:ext cx="8230690" cy="4786200"/>
          </a:xfrm>
          <a:prstGeom prst="rect">
            <a:avLst/>
          </a:prstGeom>
          <a:noFill/>
          <a:ln>
            <a:noFill/>
          </a:ln>
        </p:spPr>
      </p:pic>
      <p:sp>
        <p:nvSpPr>
          <p:cNvPr id="220" name="Google Shape;220;g302dbfe21e8_0_715"/>
          <p:cNvSpPr/>
          <p:nvPr/>
        </p:nvSpPr>
        <p:spPr>
          <a:xfrm>
            <a:off x="0" y="0"/>
            <a:ext cx="1421100" cy="119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highlight>
                <a:schemeClr val="lt1"/>
              </a:highlight>
            </a:endParaRPr>
          </a:p>
        </p:txBody>
      </p:sp>
      <p:sp>
        <p:nvSpPr>
          <p:cNvPr id="221" name="Google Shape;221;g302dbfe21e8_0_715"/>
          <p:cNvSpPr txBox="1"/>
          <p:nvPr>
            <p:ph type="title"/>
          </p:nvPr>
        </p:nvSpPr>
        <p:spPr>
          <a:xfrm>
            <a:off x="208468" y="1820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1: Results: Mediation Analysis</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302dbfe21e8_0_724"/>
          <p:cNvSpPr txBox="1"/>
          <p:nvPr/>
        </p:nvSpPr>
        <p:spPr>
          <a:xfrm>
            <a:off x="440850" y="1201975"/>
            <a:ext cx="8262300" cy="3863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Participants were randomly presented with one of the leaflets produced in Study 1, asked to read it carefully and to evaluate it in terms of agency and persuasiveness</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47 leaflets were excluded because they were too long; two leaflets were excluded because they were not written on the topic </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We further excluded “badly written leaflets” (57 from Study 2 &amp; 61 from Study 3);</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English native speakers recruited through Prolific (Study 2: N = </a:t>
            </a:r>
            <a:r>
              <a:rPr lang="en-GB" sz="1800">
                <a:solidFill>
                  <a:schemeClr val="dk2"/>
                </a:solidFill>
                <a:latin typeface="Montserrat"/>
                <a:ea typeface="Montserrat"/>
                <a:cs typeface="Montserrat"/>
                <a:sym typeface="Montserrat"/>
              </a:rPr>
              <a:t>339, Study 3: N = </a:t>
            </a:r>
            <a:r>
              <a:rPr lang="en-GB" sz="1800">
                <a:solidFill>
                  <a:schemeClr val="dk2"/>
                </a:solidFill>
                <a:latin typeface="Montserrat"/>
                <a:ea typeface="Montserrat"/>
                <a:cs typeface="Montserrat"/>
                <a:sym typeface="Montserrat"/>
              </a:rPr>
              <a:t>335).</a:t>
            </a:r>
            <a:endParaRPr sz="1800">
              <a:solidFill>
                <a:schemeClr val="dk2"/>
              </a:solidFill>
              <a:latin typeface="Montserrat"/>
              <a:ea typeface="Montserrat"/>
              <a:cs typeface="Montserrat"/>
              <a:sym typeface="Montserrat"/>
            </a:endParaRPr>
          </a:p>
        </p:txBody>
      </p:sp>
      <p:sp>
        <p:nvSpPr>
          <p:cNvPr id="228" name="Google Shape;228;g302dbfe21e8_0_724"/>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Studies 2 and 3 [Readers]</a:t>
            </a:r>
            <a:r>
              <a:rPr lang="en-GB" sz="2400">
                <a:solidFill>
                  <a:srgbClr val="674EA7"/>
                </a:solidFill>
              </a:rPr>
              <a:t>: Procedure</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02dbfe21e8_0_732"/>
          <p:cNvSpPr txBox="1"/>
          <p:nvPr/>
        </p:nvSpPr>
        <p:spPr>
          <a:xfrm>
            <a:off x="440850" y="897175"/>
            <a:ext cx="8262300" cy="424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SemiBold"/>
              <a:buChar char="●"/>
            </a:pPr>
            <a:r>
              <a:rPr lang="en-GB" sz="1800">
                <a:solidFill>
                  <a:schemeClr val="dk2"/>
                </a:solidFill>
                <a:latin typeface="Montserrat SemiBold"/>
                <a:ea typeface="Montserrat SemiBold"/>
                <a:cs typeface="Montserrat SemiBold"/>
                <a:sym typeface="Montserrat SemiBold"/>
              </a:rPr>
              <a:t>Reader’s Ratings of Action Orientation (Study 2 &amp; 3):</a:t>
            </a:r>
            <a:endParaRPr sz="1800">
              <a:solidFill>
                <a:schemeClr val="dk2"/>
              </a:solidFill>
              <a:latin typeface="Montserrat SemiBold"/>
              <a:ea typeface="Montserrat SemiBold"/>
              <a:cs typeface="Montserrat SemiBold"/>
              <a:sym typeface="Montserrat SemiBold"/>
            </a:endParaRPr>
          </a:p>
          <a:p>
            <a:pPr indent="-342900" lvl="1" marL="914400" rtl="0" algn="l">
              <a:spcBef>
                <a:spcPts val="0"/>
              </a:spcBef>
              <a:spcAft>
                <a:spcPts val="0"/>
              </a:spcAft>
              <a:buClr>
                <a:srgbClr val="7F7F7F"/>
              </a:buClr>
              <a:buSzPts val="1800"/>
              <a:buFont typeface="Montserrat"/>
              <a:buChar char="○"/>
            </a:pPr>
            <a:r>
              <a:rPr lang="en-GB" sz="1800">
                <a:solidFill>
                  <a:srgbClr val="7F7F7F"/>
                </a:solidFill>
                <a:latin typeface="Montserrat"/>
                <a:ea typeface="Montserrat"/>
                <a:cs typeface="Montserrat"/>
                <a:sym typeface="Montserrat"/>
              </a:rPr>
              <a:t>Participants were asked to indicate on a 7-point scale the extent to which the text presented to them could be considered: </a:t>
            </a:r>
            <a:r>
              <a:rPr i="1" lang="en-GB" sz="1800">
                <a:solidFill>
                  <a:srgbClr val="7F7F7F"/>
                </a:solidFill>
                <a:latin typeface="Montserrat"/>
                <a:ea typeface="Montserrat"/>
                <a:cs typeface="Montserrat"/>
                <a:sym typeface="Montserrat"/>
              </a:rPr>
              <a:t>“practical”</a:t>
            </a:r>
            <a:r>
              <a:rPr lang="en-GB" sz="1800">
                <a:solidFill>
                  <a:srgbClr val="7F7F7F"/>
                </a:solidFill>
                <a:latin typeface="Montserrat"/>
                <a:ea typeface="Montserrat"/>
                <a:cs typeface="Montserrat"/>
                <a:sym typeface="Montserrat"/>
              </a:rPr>
              <a:t>, </a:t>
            </a:r>
            <a:r>
              <a:rPr i="1" lang="en-GB" sz="1800">
                <a:solidFill>
                  <a:srgbClr val="7F7F7F"/>
                </a:solidFill>
                <a:latin typeface="Montserrat"/>
                <a:ea typeface="Montserrat"/>
                <a:cs typeface="Montserrat"/>
                <a:sym typeface="Montserrat"/>
              </a:rPr>
              <a:t>“task-oriented”</a:t>
            </a:r>
            <a:r>
              <a:rPr lang="en-GB" sz="1800">
                <a:solidFill>
                  <a:srgbClr val="7F7F7F"/>
                </a:solidFill>
                <a:latin typeface="Montserrat"/>
                <a:ea typeface="Montserrat"/>
                <a:cs typeface="Montserrat"/>
                <a:sym typeface="Montserrat"/>
              </a:rPr>
              <a:t>, and </a:t>
            </a:r>
            <a:r>
              <a:rPr i="1" lang="en-GB" sz="1800">
                <a:solidFill>
                  <a:srgbClr val="7F7F7F"/>
                </a:solidFill>
                <a:latin typeface="Montserrat"/>
                <a:ea typeface="Montserrat"/>
                <a:cs typeface="Montserrat"/>
                <a:sym typeface="Montserrat"/>
              </a:rPr>
              <a:t>“focused on getting things done”</a:t>
            </a:r>
            <a:endParaRPr i="1" sz="1800">
              <a:solidFill>
                <a:srgbClr val="7F7F7F"/>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SemiBold"/>
              <a:buChar char="●"/>
            </a:pPr>
            <a:r>
              <a:rPr lang="en-GB" sz="1800">
                <a:solidFill>
                  <a:schemeClr val="dk2"/>
                </a:solidFill>
                <a:latin typeface="Montserrat SemiBold"/>
                <a:ea typeface="Montserrat SemiBold"/>
                <a:cs typeface="Montserrat SemiBold"/>
                <a:sym typeface="Montserrat SemiBold"/>
              </a:rPr>
              <a:t>Reader’s Ratings of Persuasiveness (Study 2):</a:t>
            </a:r>
            <a:endParaRPr sz="1800">
              <a:solidFill>
                <a:schemeClr val="dk2"/>
              </a:solidFill>
              <a:latin typeface="Montserrat SemiBold"/>
              <a:ea typeface="Montserrat SemiBold"/>
              <a:cs typeface="Montserrat SemiBold"/>
              <a:sym typeface="Montserrat SemiBold"/>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Participants were asked to indicate on a 7-point scale how much the text encourages them to participate in the behaviour specified (i.e., environmental action/volunteering) and how much it would encourage others to participate in said behaviour</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SemiBold"/>
              <a:buChar char="●"/>
            </a:pPr>
            <a:r>
              <a:rPr lang="en-GB" sz="1800">
                <a:solidFill>
                  <a:schemeClr val="dk2"/>
                </a:solidFill>
                <a:latin typeface="Montserrat SemiBold"/>
                <a:ea typeface="Montserrat SemiBold"/>
                <a:cs typeface="Montserrat SemiBold"/>
                <a:sym typeface="Montserrat SemiBold"/>
              </a:rPr>
              <a:t>Reader’s Ratings of Behavioral Intention (Study 3):</a:t>
            </a:r>
            <a:endParaRPr sz="1800">
              <a:solidFill>
                <a:schemeClr val="dk2"/>
              </a:solidFill>
              <a:latin typeface="Montserrat SemiBold"/>
              <a:ea typeface="Montserrat SemiBold"/>
              <a:cs typeface="Montserrat SemiBold"/>
              <a:sym typeface="Montserrat SemiBold"/>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Participants were asked to indicate on a 7-point scale how much the text encouraged their environmental action or volunteering.</a:t>
            </a:r>
            <a:endParaRPr sz="1800">
              <a:solidFill>
                <a:schemeClr val="dk2"/>
              </a:solidFill>
              <a:latin typeface="Montserrat"/>
              <a:ea typeface="Montserrat"/>
              <a:cs typeface="Montserrat"/>
              <a:sym typeface="Montserrat"/>
            </a:endParaRPr>
          </a:p>
        </p:txBody>
      </p:sp>
      <p:sp>
        <p:nvSpPr>
          <p:cNvPr id="235" name="Google Shape;235;g302dbfe21e8_0_732"/>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Studies 2 and 3 [Readers]: Measures</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g302dbfe21e8_0_739"/>
          <p:cNvPicPr preferRelativeResize="0"/>
          <p:nvPr/>
        </p:nvPicPr>
        <p:blipFill rotWithShape="1">
          <a:blip r:embed="rId3">
            <a:alphaModFix/>
          </a:blip>
          <a:srcRect b="0" l="0" r="0" t="0"/>
          <a:stretch/>
        </p:blipFill>
        <p:spPr>
          <a:xfrm>
            <a:off x="291385" y="182025"/>
            <a:ext cx="8852616" cy="4717451"/>
          </a:xfrm>
          <a:prstGeom prst="rect">
            <a:avLst/>
          </a:prstGeom>
          <a:noFill/>
          <a:ln>
            <a:noFill/>
          </a:ln>
        </p:spPr>
      </p:pic>
      <p:sp>
        <p:nvSpPr>
          <p:cNvPr id="242" name="Google Shape;242;g302dbfe21e8_0_739"/>
          <p:cNvSpPr/>
          <p:nvPr/>
        </p:nvSpPr>
        <p:spPr>
          <a:xfrm>
            <a:off x="0" y="0"/>
            <a:ext cx="1421100" cy="119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highlight>
                <a:schemeClr val="lt1"/>
              </a:highlight>
            </a:endParaRPr>
          </a:p>
        </p:txBody>
      </p:sp>
      <p:sp>
        <p:nvSpPr>
          <p:cNvPr id="243" name="Google Shape;243;g302dbfe21e8_0_739"/>
          <p:cNvSpPr txBox="1"/>
          <p:nvPr>
            <p:ph type="title"/>
          </p:nvPr>
        </p:nvSpPr>
        <p:spPr>
          <a:xfrm>
            <a:off x="208468" y="1820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2: Results: Mediation Analysis</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02dbfe21e8_0_748"/>
          <p:cNvSpPr/>
          <p:nvPr/>
        </p:nvSpPr>
        <p:spPr>
          <a:xfrm>
            <a:off x="0" y="0"/>
            <a:ext cx="1421100" cy="119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highlight>
                <a:schemeClr val="lt1"/>
              </a:highlight>
            </a:endParaRPr>
          </a:p>
        </p:txBody>
      </p:sp>
      <p:pic>
        <p:nvPicPr>
          <p:cNvPr id="250" name="Google Shape;250;g302dbfe21e8_0_748"/>
          <p:cNvPicPr preferRelativeResize="0"/>
          <p:nvPr/>
        </p:nvPicPr>
        <p:blipFill rotWithShape="1">
          <a:blip r:embed="rId3">
            <a:alphaModFix/>
          </a:blip>
          <a:srcRect b="0" l="0" r="0" t="0"/>
          <a:stretch/>
        </p:blipFill>
        <p:spPr>
          <a:xfrm>
            <a:off x="138875" y="304475"/>
            <a:ext cx="9005123" cy="4765525"/>
          </a:xfrm>
          <a:prstGeom prst="rect">
            <a:avLst/>
          </a:prstGeom>
          <a:noFill/>
          <a:ln>
            <a:noFill/>
          </a:ln>
        </p:spPr>
      </p:pic>
      <p:sp>
        <p:nvSpPr>
          <p:cNvPr id="251" name="Google Shape;251;g302dbfe21e8_0_748"/>
          <p:cNvSpPr txBox="1"/>
          <p:nvPr>
            <p:ph type="title"/>
          </p:nvPr>
        </p:nvSpPr>
        <p:spPr>
          <a:xfrm>
            <a:off x="208468" y="1820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Study 3: Results: Mediation Analysis</a:t>
            </a:r>
            <a:endParaRPr sz="24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02dbfe21e8_0_756"/>
          <p:cNvSpPr txBox="1"/>
          <p:nvPr/>
        </p:nvSpPr>
        <p:spPr>
          <a:xfrm>
            <a:off x="440850" y="897175"/>
            <a:ext cx="8262300" cy="424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SemiBold"/>
              <a:buChar char="●"/>
            </a:pPr>
            <a:r>
              <a:rPr lang="en-GB" sz="1800">
                <a:solidFill>
                  <a:schemeClr val="dk2"/>
                </a:solidFill>
                <a:latin typeface="Montserrat SemiBold"/>
                <a:ea typeface="Montserrat SemiBold"/>
                <a:cs typeface="Montserrat SemiBold"/>
                <a:sym typeface="Montserrat SemiBold"/>
              </a:rPr>
              <a:t>Real-life (election) Context</a:t>
            </a:r>
            <a:endParaRPr sz="1800">
              <a:solidFill>
                <a:schemeClr val="dk2"/>
              </a:solidFill>
              <a:latin typeface="Montserrat SemiBold"/>
              <a:ea typeface="Montserrat SemiBold"/>
              <a:cs typeface="Montserrat SemiBold"/>
              <a:sym typeface="Montserrat SemiBold"/>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Politicians may </a:t>
            </a:r>
            <a:r>
              <a:rPr lang="en-GB" sz="1800">
                <a:solidFill>
                  <a:schemeClr val="dk2"/>
                </a:solidFill>
                <a:latin typeface="Montserrat SemiBold"/>
                <a:ea typeface="Montserrat SemiBold"/>
                <a:cs typeface="Montserrat SemiBold"/>
                <a:sym typeface="Montserrat SemiBold"/>
              </a:rPr>
              <a:t>align their language</a:t>
            </a:r>
            <a:r>
              <a:rPr lang="en-GB" sz="1800">
                <a:solidFill>
                  <a:schemeClr val="dk2"/>
                </a:solidFill>
                <a:latin typeface="Montserrat"/>
                <a:ea typeface="Montserrat"/>
                <a:cs typeface="Montserrat"/>
                <a:sym typeface="Montserrat"/>
              </a:rPr>
              <a:t> with their </a:t>
            </a:r>
            <a:r>
              <a:rPr lang="en-GB" sz="1800">
                <a:solidFill>
                  <a:schemeClr val="dk2"/>
                </a:solidFill>
                <a:latin typeface="Montserrat SemiBold"/>
                <a:ea typeface="Montserrat SemiBold"/>
                <a:cs typeface="Montserrat SemiBold"/>
                <a:sym typeface="Montserrat SemiBold"/>
              </a:rPr>
              <a:t>persuasive goals</a:t>
            </a:r>
            <a:r>
              <a:rPr lang="en-GB"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Use of agentic language:</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Function as a </a:t>
            </a:r>
            <a:r>
              <a:rPr lang="en-GB" sz="1800">
                <a:solidFill>
                  <a:schemeClr val="dk2"/>
                </a:solidFill>
                <a:latin typeface="Montserrat SemiBold"/>
                <a:ea typeface="Montserrat SemiBold"/>
                <a:cs typeface="Montserrat SemiBold"/>
                <a:sym typeface="Montserrat SemiBold"/>
              </a:rPr>
              <a:t>catalyst for action orientation</a:t>
            </a:r>
            <a:r>
              <a:rPr lang="en-GB" sz="1800">
                <a:solidFill>
                  <a:schemeClr val="dk2"/>
                </a:solidFill>
                <a:latin typeface="Montserrat"/>
                <a:ea typeface="Montserrat"/>
                <a:cs typeface="Montserrat"/>
                <a:sym typeface="Montserrat"/>
              </a:rPr>
              <a:t> among constituents, effectively serving as a </a:t>
            </a:r>
            <a:r>
              <a:rPr lang="en-GB" sz="1800">
                <a:solidFill>
                  <a:schemeClr val="dk2"/>
                </a:solidFill>
                <a:latin typeface="Montserrat SemiBold"/>
                <a:ea typeface="Montserrat SemiBold"/>
                <a:cs typeface="Montserrat SemiBold"/>
                <a:sym typeface="Montserrat SemiBold"/>
              </a:rPr>
              <a:t>tool for mobilization</a:t>
            </a:r>
            <a:endParaRPr sz="1800">
              <a:solidFill>
                <a:schemeClr val="dk2"/>
              </a:solidFill>
              <a:latin typeface="Montserrat SemiBold"/>
              <a:ea typeface="Montserrat SemiBold"/>
              <a:cs typeface="Montserrat SemiBold"/>
              <a:sym typeface="Montserrat SemiBold"/>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Also, </a:t>
            </a:r>
            <a:r>
              <a:rPr lang="en-GB" sz="1800">
                <a:solidFill>
                  <a:schemeClr val="dk2"/>
                </a:solidFill>
                <a:latin typeface="Montserrat SemiBold"/>
                <a:ea typeface="Montserrat SemiBold"/>
                <a:cs typeface="Montserrat SemiBold"/>
                <a:sym typeface="Montserrat SemiBold"/>
              </a:rPr>
              <a:t>enhances perceptions</a:t>
            </a:r>
            <a:r>
              <a:rPr lang="en-GB" sz="1800">
                <a:solidFill>
                  <a:schemeClr val="dk2"/>
                </a:solidFill>
                <a:latin typeface="Montserrat"/>
                <a:ea typeface="Montserrat"/>
                <a:cs typeface="Montserrat"/>
                <a:sym typeface="Montserrat"/>
              </a:rPr>
              <a:t> of the speaker's </a:t>
            </a:r>
            <a:r>
              <a:rPr lang="en-GB" sz="1800">
                <a:solidFill>
                  <a:schemeClr val="dk2"/>
                </a:solidFill>
                <a:latin typeface="Montserrat SemiBold"/>
                <a:ea typeface="Montserrat SemiBold"/>
                <a:cs typeface="Montserrat SemiBold"/>
                <a:sym typeface="Montserrat SemiBold"/>
              </a:rPr>
              <a:t>agency</a:t>
            </a:r>
            <a:r>
              <a:rPr lang="en-GB" sz="1800">
                <a:solidFill>
                  <a:schemeClr val="dk2"/>
                </a:solidFill>
                <a:latin typeface="Montserrat"/>
                <a:ea typeface="Montserrat"/>
                <a:cs typeface="Montserrat"/>
                <a:sym typeface="Montserrat"/>
              </a:rPr>
              <a:t>, thereby boosting the perceived effectiveness of the campaign (Formanowicz et al., 2021)</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SemiBold"/>
                <a:ea typeface="Montserrat SemiBold"/>
                <a:cs typeface="Montserrat SemiBold"/>
                <a:sym typeface="Montserrat SemiBold"/>
              </a:rPr>
              <a:t>Longitudinal approach</a:t>
            </a:r>
            <a:r>
              <a:rPr lang="en-GB"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a:p>
            <a:pPr indent="-342900" lvl="1" marL="9144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We examined whether as actors come closer to their goal they will also use  more agentic language.</a:t>
            </a:r>
            <a:endParaRPr sz="1800">
              <a:solidFill>
                <a:schemeClr val="dk2"/>
              </a:solidFill>
              <a:latin typeface="Montserrat"/>
              <a:ea typeface="Montserrat"/>
              <a:cs typeface="Montserrat"/>
              <a:sym typeface="Montserrat"/>
            </a:endParaRPr>
          </a:p>
        </p:txBody>
      </p:sp>
      <p:sp>
        <p:nvSpPr>
          <p:cNvPr id="258" name="Google Shape;258;g302dbfe21e8_0_756"/>
          <p:cNvSpPr txBox="1"/>
          <p:nvPr>
            <p:ph type="title"/>
          </p:nvPr>
        </p:nvSpPr>
        <p:spPr>
          <a:xfrm>
            <a:off x="1249200" y="334425"/>
            <a:ext cx="7805100" cy="39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300">
                <a:solidFill>
                  <a:srgbClr val="674EA7"/>
                </a:solidFill>
              </a:rPr>
              <a:t>Study 4: </a:t>
            </a:r>
            <a:r>
              <a:rPr lang="en-GB" sz="2300">
                <a:solidFill>
                  <a:srgbClr val="674EA7"/>
                </a:solidFill>
              </a:rPr>
              <a:t>2020 U.S. Congressional Election Tweets</a:t>
            </a:r>
            <a:endParaRPr sz="23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302dbfe21e8_0_184"/>
          <p:cNvPicPr preferRelativeResize="0"/>
          <p:nvPr/>
        </p:nvPicPr>
        <p:blipFill rotWithShape="1">
          <a:blip r:embed="rId3">
            <a:alphaModFix/>
          </a:blip>
          <a:srcRect b="0" l="0" r="0" t="0"/>
          <a:stretch/>
        </p:blipFill>
        <p:spPr>
          <a:xfrm>
            <a:off x="2874988" y="0"/>
            <a:ext cx="3394019"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302dbfe21e8_0_188"/>
          <p:cNvPicPr preferRelativeResize="0"/>
          <p:nvPr/>
        </p:nvPicPr>
        <p:blipFill rotWithShape="1">
          <a:blip r:embed="rId3">
            <a:alphaModFix/>
          </a:blip>
          <a:srcRect b="0" l="0" r="0" t="0"/>
          <a:stretch/>
        </p:blipFill>
        <p:spPr>
          <a:xfrm>
            <a:off x="1833388" y="303100"/>
            <a:ext cx="5477225" cy="45372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g302dbfe21e8_0_192"/>
          <p:cNvPicPr preferRelativeResize="0"/>
          <p:nvPr/>
        </p:nvPicPr>
        <p:blipFill rotWithShape="1">
          <a:blip r:embed="rId3">
            <a:alphaModFix/>
          </a:blip>
          <a:srcRect b="0" l="0" r="0" t="0"/>
          <a:stretch/>
        </p:blipFill>
        <p:spPr>
          <a:xfrm>
            <a:off x="717275" y="3"/>
            <a:ext cx="770944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302dbfe21e8_0_557"/>
          <p:cNvSpPr txBox="1"/>
          <p:nvPr/>
        </p:nvSpPr>
        <p:spPr>
          <a:xfrm>
            <a:off x="440850" y="902925"/>
            <a:ext cx="8262300" cy="4067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2300">
                <a:solidFill>
                  <a:srgbClr val="674EA7"/>
                </a:solidFill>
                <a:latin typeface="Montserrat"/>
                <a:ea typeface="Montserrat"/>
                <a:cs typeface="Montserrat"/>
                <a:sym typeface="Montserrat"/>
              </a:rPr>
              <a:t>Action Coordination [AC]</a:t>
            </a:r>
            <a:endParaRPr sz="2300">
              <a:solidFill>
                <a:schemeClr val="dk2"/>
              </a:solidFill>
              <a:latin typeface="Montserrat"/>
              <a:ea typeface="Montserrat"/>
              <a:cs typeface="Montserrat"/>
              <a:sym typeface="Montserrat"/>
            </a:endParaRPr>
          </a:p>
          <a:p>
            <a:pPr indent="-349250" lvl="0" marL="457200" rtl="0" algn="l">
              <a:spcBef>
                <a:spcPts val="0"/>
              </a:spcBef>
              <a:spcAft>
                <a:spcPts val="0"/>
              </a:spcAft>
              <a:buClr>
                <a:schemeClr val="dk2"/>
              </a:buClr>
              <a:buSzPts val="1900"/>
              <a:buFont typeface="Montserrat"/>
              <a:buChar char="●"/>
            </a:pPr>
            <a:r>
              <a:rPr lang="en-GB" sz="1900">
                <a:solidFill>
                  <a:schemeClr val="dk2"/>
                </a:solidFill>
                <a:latin typeface="Montserrat"/>
                <a:ea typeface="Montserrat"/>
                <a:cs typeface="Montserrat"/>
                <a:sym typeface="Montserrat"/>
              </a:rPr>
              <a:t>Requires </a:t>
            </a:r>
            <a:r>
              <a:rPr lang="en-GB" sz="1900">
                <a:solidFill>
                  <a:schemeClr val="dk2"/>
                </a:solidFill>
                <a:latin typeface="Montserrat SemiBold"/>
                <a:ea typeface="Montserrat SemiBold"/>
                <a:cs typeface="Montserrat SemiBold"/>
                <a:sym typeface="Montserrat SemiBold"/>
              </a:rPr>
              <a:t>ability</a:t>
            </a:r>
            <a:r>
              <a:rPr lang="en-GB" sz="1900">
                <a:solidFill>
                  <a:schemeClr val="dk2"/>
                </a:solidFill>
                <a:latin typeface="Montserrat"/>
                <a:ea typeface="Montserrat"/>
                <a:cs typeface="Montserrat"/>
                <a:sym typeface="Montserrat"/>
              </a:rPr>
              <a:t> to </a:t>
            </a:r>
            <a:r>
              <a:rPr lang="en-GB" sz="1900">
                <a:solidFill>
                  <a:schemeClr val="dk2"/>
                </a:solidFill>
                <a:latin typeface="Montserrat SemiBold"/>
                <a:ea typeface="Montserrat SemiBold"/>
                <a:cs typeface="Montserrat SemiBold"/>
                <a:sym typeface="Montserrat SemiBold"/>
              </a:rPr>
              <a:t>form shared representations</a:t>
            </a:r>
            <a:r>
              <a:rPr lang="en-GB" sz="1900">
                <a:solidFill>
                  <a:schemeClr val="dk2"/>
                </a:solidFill>
                <a:latin typeface="Montserrat"/>
                <a:ea typeface="Montserrat"/>
                <a:cs typeface="Montserrat"/>
                <a:sym typeface="Montserrat"/>
              </a:rPr>
              <a:t> of tasks/actions </a:t>
            </a:r>
            <a:endParaRPr sz="1900">
              <a:solidFill>
                <a:schemeClr val="dk2"/>
              </a:solidFill>
              <a:latin typeface="Montserrat"/>
              <a:ea typeface="Montserrat"/>
              <a:cs typeface="Montserrat"/>
              <a:sym typeface="Montserrat"/>
            </a:endParaRPr>
          </a:p>
          <a:p>
            <a:pPr indent="-349250" lvl="1" marL="914400" rtl="0" algn="l">
              <a:spcBef>
                <a:spcPts val="0"/>
              </a:spcBef>
              <a:spcAft>
                <a:spcPts val="0"/>
              </a:spcAft>
              <a:buClr>
                <a:schemeClr val="dk2"/>
              </a:buClr>
              <a:buSzPts val="1900"/>
              <a:buFont typeface="Montserrat"/>
              <a:buChar char="○"/>
            </a:pPr>
            <a:r>
              <a:rPr lang="en-GB" sz="1900">
                <a:solidFill>
                  <a:schemeClr val="dk2"/>
                </a:solidFill>
                <a:latin typeface="Montserrat"/>
                <a:ea typeface="Montserrat"/>
                <a:cs typeface="Montserrat"/>
                <a:sym typeface="Montserrat"/>
              </a:rPr>
              <a:t>a </a:t>
            </a:r>
            <a:r>
              <a:rPr i="1" lang="en-GB" sz="1900">
                <a:solidFill>
                  <a:schemeClr val="dk2"/>
                </a:solidFill>
                <a:latin typeface="Montserrat SemiBold"/>
                <a:ea typeface="Montserrat SemiBold"/>
                <a:cs typeface="Montserrat SemiBold"/>
                <a:sym typeface="Montserrat SemiBold"/>
              </a:rPr>
              <a:t>“cornerstone of social cognition”</a:t>
            </a:r>
            <a:r>
              <a:rPr lang="en-GB" sz="1900">
                <a:solidFill>
                  <a:schemeClr val="dk2"/>
                </a:solidFill>
                <a:latin typeface="Montserrat"/>
                <a:ea typeface="Montserrat"/>
                <a:cs typeface="Montserrat"/>
                <a:sym typeface="Montserrat"/>
              </a:rPr>
              <a:t>, </a:t>
            </a:r>
            <a:endParaRPr sz="1900">
              <a:solidFill>
                <a:schemeClr val="dk2"/>
              </a:solidFill>
              <a:latin typeface="Montserrat"/>
              <a:ea typeface="Montserrat"/>
              <a:cs typeface="Montserrat"/>
              <a:sym typeface="Montserrat"/>
            </a:endParaRPr>
          </a:p>
          <a:p>
            <a:pPr indent="-349250" lvl="1" marL="914400" rtl="0" algn="l">
              <a:spcBef>
                <a:spcPts val="0"/>
              </a:spcBef>
              <a:spcAft>
                <a:spcPts val="0"/>
              </a:spcAft>
              <a:buClr>
                <a:schemeClr val="dk2"/>
              </a:buClr>
              <a:buSzPts val="1900"/>
              <a:buFont typeface="Montserrat"/>
              <a:buChar char="○"/>
            </a:pPr>
            <a:r>
              <a:rPr lang="en-GB" sz="1900">
                <a:solidFill>
                  <a:schemeClr val="dk2"/>
                </a:solidFill>
                <a:latin typeface="Montserrat"/>
                <a:ea typeface="Montserrat"/>
                <a:cs typeface="Montserrat"/>
                <a:sym typeface="Montserrat"/>
              </a:rPr>
              <a:t>anables </a:t>
            </a:r>
            <a:r>
              <a:rPr i="1" lang="en-GB" sz="1900">
                <a:solidFill>
                  <a:schemeClr val="dk2"/>
                </a:solidFill>
                <a:latin typeface="Montserrat SemiBold"/>
                <a:ea typeface="Montserrat SemiBold"/>
                <a:cs typeface="Montserrat SemiBold"/>
                <a:sym typeface="Montserrat SemiBold"/>
              </a:rPr>
              <a:t>functional human interactions</a:t>
            </a:r>
            <a:r>
              <a:rPr lang="en-GB" sz="1900">
                <a:solidFill>
                  <a:schemeClr val="dk2"/>
                </a:solidFill>
                <a:latin typeface="Montserrat"/>
                <a:ea typeface="Montserrat"/>
                <a:cs typeface="Montserrat"/>
                <a:sym typeface="Montserrat"/>
              </a:rPr>
              <a:t> </a:t>
            </a:r>
            <a:endParaRPr sz="1900">
              <a:solidFill>
                <a:schemeClr val="dk2"/>
              </a:solidFill>
              <a:latin typeface="Montserrat"/>
              <a:ea typeface="Montserrat"/>
              <a:cs typeface="Montserrat"/>
              <a:sym typeface="Montserrat"/>
            </a:endParaRPr>
          </a:p>
          <a:p>
            <a:pPr indent="0" lvl="0" marL="914400" rtl="0" algn="l">
              <a:spcBef>
                <a:spcPts val="0"/>
              </a:spcBef>
              <a:spcAft>
                <a:spcPts val="0"/>
              </a:spcAft>
              <a:buNone/>
            </a:pPr>
            <a:r>
              <a:rPr lang="en-GB" sz="1900">
                <a:solidFill>
                  <a:schemeClr val="dk2"/>
                </a:solidFill>
                <a:latin typeface="Montserrat"/>
                <a:ea typeface="Montserrat"/>
                <a:cs typeface="Montserrat"/>
                <a:sym typeface="Montserrat"/>
              </a:rPr>
              <a:t>(typically based on common goals).</a:t>
            </a:r>
            <a:endParaRPr sz="1900">
              <a:solidFill>
                <a:schemeClr val="dk2"/>
              </a:solidFill>
              <a:latin typeface="Montserrat"/>
              <a:ea typeface="Montserrat"/>
              <a:cs typeface="Montserrat"/>
              <a:sym typeface="Montserrat"/>
            </a:endParaRPr>
          </a:p>
          <a:p>
            <a:pPr indent="-349250" lvl="0" marL="457200" rtl="0" algn="l">
              <a:spcBef>
                <a:spcPts val="0"/>
              </a:spcBef>
              <a:spcAft>
                <a:spcPts val="0"/>
              </a:spcAft>
              <a:buClr>
                <a:schemeClr val="dk2"/>
              </a:buClr>
              <a:buSzPts val="1900"/>
              <a:buFont typeface="Montserrat"/>
              <a:buChar char="●"/>
            </a:pPr>
            <a:r>
              <a:rPr lang="en-GB" sz="1900">
                <a:solidFill>
                  <a:schemeClr val="dk2"/>
                </a:solidFill>
                <a:latin typeface="Montserrat SemiBold"/>
                <a:ea typeface="Montserrat SemiBold"/>
                <a:cs typeface="Montserrat SemiBold"/>
                <a:sym typeface="Montserrat SemiBold"/>
              </a:rPr>
              <a:t>Communication</a:t>
            </a:r>
            <a:r>
              <a:rPr lang="en-GB" sz="1900">
                <a:solidFill>
                  <a:schemeClr val="dk2"/>
                </a:solidFill>
                <a:latin typeface="Montserrat"/>
                <a:ea typeface="Montserrat"/>
                <a:cs typeface="Montserrat"/>
                <a:sym typeface="Montserrat"/>
              </a:rPr>
              <a:t> is crucial, </a:t>
            </a:r>
            <a:endParaRPr sz="1900">
              <a:solidFill>
                <a:schemeClr val="dk2"/>
              </a:solidFill>
              <a:latin typeface="Montserrat"/>
              <a:ea typeface="Montserrat"/>
              <a:cs typeface="Montserrat"/>
              <a:sym typeface="Montserrat"/>
            </a:endParaRPr>
          </a:p>
          <a:p>
            <a:pPr indent="-349250" lvl="1" marL="914400" rtl="0" algn="l">
              <a:spcBef>
                <a:spcPts val="0"/>
              </a:spcBef>
              <a:spcAft>
                <a:spcPts val="0"/>
              </a:spcAft>
              <a:buClr>
                <a:schemeClr val="dk2"/>
              </a:buClr>
              <a:buSzPts val="1900"/>
              <a:buFont typeface="Montserrat"/>
              <a:buChar char="○"/>
            </a:pPr>
            <a:r>
              <a:rPr lang="en-GB" sz="1900">
                <a:solidFill>
                  <a:schemeClr val="dk2"/>
                </a:solidFill>
                <a:latin typeface="Montserrat"/>
                <a:ea typeface="Montserrat"/>
                <a:cs typeface="Montserrat"/>
                <a:sym typeface="Montserrat"/>
              </a:rPr>
              <a:t>→ we explored </a:t>
            </a:r>
            <a:r>
              <a:rPr lang="en-GB" sz="1900">
                <a:solidFill>
                  <a:schemeClr val="dk2"/>
                </a:solidFill>
                <a:latin typeface="Montserrat SemiBold"/>
                <a:ea typeface="Montserrat SemiBold"/>
                <a:cs typeface="Montserrat SemiBold"/>
                <a:sym typeface="Montserrat SemiBold"/>
              </a:rPr>
              <a:t>linguistic factors</a:t>
            </a:r>
            <a:r>
              <a:rPr lang="en-GB" sz="1900">
                <a:solidFill>
                  <a:schemeClr val="dk2"/>
                </a:solidFill>
                <a:latin typeface="Montserrat"/>
                <a:ea typeface="Montserrat"/>
                <a:cs typeface="Montserrat"/>
                <a:sym typeface="Montserrat"/>
              </a:rPr>
              <a:t> involved in </a:t>
            </a:r>
            <a:r>
              <a:rPr lang="en-GB" sz="1900">
                <a:solidFill>
                  <a:schemeClr val="dk2"/>
                </a:solidFill>
                <a:latin typeface="Montserrat SemiBold"/>
                <a:ea typeface="Montserrat SemiBold"/>
                <a:cs typeface="Montserrat SemiBold"/>
                <a:sym typeface="Montserrat SemiBold"/>
              </a:rPr>
              <a:t>encouraging / mobilizing</a:t>
            </a:r>
            <a:r>
              <a:rPr lang="en-GB" sz="1900">
                <a:solidFill>
                  <a:schemeClr val="dk2"/>
                </a:solidFill>
                <a:latin typeface="Montserrat"/>
                <a:ea typeface="Montserrat"/>
                <a:cs typeface="Montserrat"/>
                <a:sym typeface="Montserrat"/>
              </a:rPr>
              <a:t> others</a:t>
            </a:r>
            <a:endParaRPr sz="1900">
              <a:solidFill>
                <a:schemeClr val="dk2"/>
              </a:solidFill>
              <a:latin typeface="Montserrat"/>
              <a:ea typeface="Montserrat"/>
              <a:cs typeface="Montserrat"/>
              <a:sym typeface="Montserrat"/>
            </a:endParaRPr>
          </a:p>
          <a:p>
            <a:pPr indent="-349250" lvl="0" marL="457200" rtl="0" algn="l">
              <a:spcBef>
                <a:spcPts val="0"/>
              </a:spcBef>
              <a:spcAft>
                <a:spcPts val="0"/>
              </a:spcAft>
              <a:buClr>
                <a:schemeClr val="dk2"/>
              </a:buClr>
              <a:buSzPts val="1900"/>
              <a:buFont typeface="Montserrat"/>
              <a:buChar char="●"/>
            </a:pPr>
            <a:r>
              <a:rPr lang="en-GB" sz="1900">
                <a:solidFill>
                  <a:schemeClr val="dk2"/>
                </a:solidFill>
                <a:latin typeface="Montserrat"/>
                <a:ea typeface="Montserrat"/>
                <a:cs typeface="Montserrat"/>
                <a:sym typeface="Montserrat"/>
              </a:rPr>
              <a:t>U</a:t>
            </a:r>
            <a:r>
              <a:rPr lang="en-GB" sz="1900">
                <a:solidFill>
                  <a:schemeClr val="dk2"/>
                </a:solidFill>
                <a:latin typeface="Montserrat"/>
                <a:ea typeface="Montserrat"/>
                <a:cs typeface="Montserrat"/>
                <a:sym typeface="Montserrat"/>
              </a:rPr>
              <a:t>biquity of</a:t>
            </a:r>
            <a:r>
              <a:rPr lang="en-GB" sz="1900">
                <a:solidFill>
                  <a:schemeClr val="dk2"/>
                </a:solidFill>
                <a:latin typeface="Montserrat"/>
                <a:ea typeface="Montserrat"/>
                <a:cs typeface="Montserrat"/>
                <a:sym typeface="Montserrat"/>
              </a:rPr>
              <a:t> AC →</a:t>
            </a:r>
            <a:endParaRPr sz="1900">
              <a:solidFill>
                <a:schemeClr val="dk2"/>
              </a:solidFill>
              <a:latin typeface="Montserrat"/>
              <a:ea typeface="Montserrat"/>
              <a:cs typeface="Montserrat"/>
              <a:sym typeface="Montserrat"/>
            </a:endParaRPr>
          </a:p>
          <a:p>
            <a:pPr indent="-349250" lvl="1" marL="914400" rtl="0" algn="l">
              <a:spcBef>
                <a:spcPts val="0"/>
              </a:spcBef>
              <a:spcAft>
                <a:spcPts val="0"/>
              </a:spcAft>
              <a:buClr>
                <a:schemeClr val="dk2"/>
              </a:buClr>
              <a:buSzPts val="1900"/>
              <a:buFont typeface="Montserrat"/>
              <a:buChar char="○"/>
            </a:pPr>
            <a:r>
              <a:rPr lang="en-GB" sz="1900">
                <a:solidFill>
                  <a:schemeClr val="dk2"/>
                </a:solidFill>
                <a:latin typeface="Montserrat"/>
                <a:ea typeface="Montserrat"/>
                <a:cs typeface="Montserrat"/>
                <a:sym typeface="Montserrat"/>
              </a:rPr>
              <a:t>possibility of </a:t>
            </a:r>
            <a:r>
              <a:rPr lang="en-GB" sz="1900">
                <a:solidFill>
                  <a:schemeClr val="dk2"/>
                </a:solidFill>
                <a:latin typeface="Montserrat SemiBold"/>
                <a:ea typeface="Montserrat SemiBold"/>
                <a:cs typeface="Montserrat SemiBold"/>
                <a:sym typeface="Montserrat SemiBold"/>
              </a:rPr>
              <a:t>universal linguistic components / devices</a:t>
            </a:r>
            <a:r>
              <a:rPr lang="en-GB" sz="1900">
                <a:solidFill>
                  <a:schemeClr val="dk2"/>
                </a:solidFill>
                <a:latin typeface="Montserrat"/>
                <a:ea typeface="Montserrat"/>
                <a:cs typeface="Montserrat"/>
                <a:sym typeface="Montserrat"/>
              </a:rPr>
              <a:t> that are clear for both message </a:t>
            </a:r>
            <a:r>
              <a:rPr lang="en-GB" sz="1900">
                <a:solidFill>
                  <a:schemeClr val="dk2"/>
                </a:solidFill>
                <a:latin typeface="Montserrat SemiBold"/>
                <a:ea typeface="Montserrat SemiBold"/>
                <a:cs typeface="Montserrat SemiBold"/>
                <a:sym typeface="Montserrat SemiBold"/>
              </a:rPr>
              <a:t>authors</a:t>
            </a:r>
            <a:r>
              <a:rPr lang="en-GB" sz="1900">
                <a:solidFill>
                  <a:schemeClr val="dk2"/>
                </a:solidFill>
                <a:latin typeface="Montserrat"/>
                <a:ea typeface="Montserrat"/>
                <a:cs typeface="Montserrat"/>
                <a:sym typeface="Montserrat"/>
              </a:rPr>
              <a:t> and </a:t>
            </a:r>
            <a:r>
              <a:rPr lang="en-GB" sz="1900">
                <a:solidFill>
                  <a:schemeClr val="dk2"/>
                </a:solidFill>
                <a:latin typeface="Montserrat SemiBold"/>
                <a:ea typeface="Montserrat SemiBold"/>
                <a:cs typeface="Montserrat SemiBold"/>
                <a:sym typeface="Montserrat SemiBold"/>
              </a:rPr>
              <a:t>recipients</a:t>
            </a:r>
            <a:r>
              <a:rPr lang="en-GB" sz="1900">
                <a:solidFill>
                  <a:schemeClr val="dk2"/>
                </a:solidFill>
                <a:latin typeface="Montserrat"/>
                <a:ea typeface="Montserrat"/>
                <a:cs typeface="Montserrat"/>
                <a:sym typeface="Montserrat"/>
              </a:rPr>
              <a:t>.</a:t>
            </a:r>
            <a:endParaRPr sz="1900">
              <a:solidFill>
                <a:schemeClr val="dk2"/>
              </a:solidFill>
              <a:latin typeface="Montserrat"/>
              <a:ea typeface="Montserrat"/>
              <a:cs typeface="Montserrat"/>
              <a:sym typeface="Montserrat"/>
            </a:endParaRPr>
          </a:p>
          <a:p>
            <a:pPr indent="0" lvl="0" marL="914400" rtl="0" algn="l">
              <a:spcBef>
                <a:spcPts val="0"/>
              </a:spcBef>
              <a:spcAft>
                <a:spcPts val="0"/>
              </a:spcAft>
              <a:buNone/>
            </a:pPr>
            <a:r>
              <a:rPr lang="en-GB" sz="1900">
                <a:solidFill>
                  <a:schemeClr val="dk2"/>
                </a:solidFill>
                <a:latin typeface="Montserrat"/>
                <a:ea typeface="Montserrat"/>
                <a:cs typeface="Montserrat"/>
                <a:sym typeface="Montserrat"/>
              </a:rPr>
              <a:t>(persuasion-knowledge model, Friestad &amp; Wright, 1994)</a:t>
            </a:r>
            <a:endParaRPr sz="1900">
              <a:solidFill>
                <a:schemeClr val="dk2"/>
              </a:solidFill>
              <a:latin typeface="Montserrat"/>
              <a:ea typeface="Montserrat"/>
              <a:cs typeface="Montserrat"/>
              <a:sym typeface="Montserrat"/>
            </a:endParaRPr>
          </a:p>
        </p:txBody>
      </p:sp>
      <p:sp>
        <p:nvSpPr>
          <p:cNvPr id="81" name="Google Shape;81;g302dbfe21e8_0_557"/>
          <p:cNvSpPr txBox="1"/>
          <p:nvPr>
            <p:ph type="title"/>
          </p:nvPr>
        </p:nvSpPr>
        <p:spPr>
          <a:xfrm>
            <a:off x="1209525" y="210425"/>
            <a:ext cx="7712100" cy="528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200">
                <a:solidFill>
                  <a:srgbClr val="674EA7"/>
                </a:solidFill>
              </a:rPr>
              <a:t>How to mobilize / encourage others to act?</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302dbfe21e8_0_196"/>
          <p:cNvPicPr preferRelativeResize="0"/>
          <p:nvPr/>
        </p:nvPicPr>
        <p:blipFill rotWithShape="1">
          <a:blip r:embed="rId3">
            <a:alphaModFix/>
          </a:blip>
          <a:srcRect b="0" l="0" r="0" t="0"/>
          <a:stretch/>
        </p:blipFill>
        <p:spPr>
          <a:xfrm>
            <a:off x="1175025" y="688615"/>
            <a:ext cx="6793952" cy="3766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302dbfe21e8_0_200"/>
          <p:cNvPicPr preferRelativeResize="0"/>
          <p:nvPr/>
        </p:nvPicPr>
        <p:blipFill rotWithShape="1">
          <a:blip r:embed="rId3">
            <a:alphaModFix/>
          </a:blip>
          <a:srcRect b="0" l="0" r="0" t="0"/>
          <a:stretch/>
        </p:blipFill>
        <p:spPr>
          <a:xfrm>
            <a:off x="0" y="356110"/>
            <a:ext cx="9144003" cy="40406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302dbfe21e8_0_204"/>
          <p:cNvPicPr preferRelativeResize="0"/>
          <p:nvPr/>
        </p:nvPicPr>
        <p:blipFill rotWithShape="1">
          <a:blip r:embed="rId3">
            <a:alphaModFix/>
          </a:blip>
          <a:srcRect b="0" l="0" r="0" t="0"/>
          <a:stretch/>
        </p:blipFill>
        <p:spPr>
          <a:xfrm>
            <a:off x="881075" y="0"/>
            <a:ext cx="7381842"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g302dbfe21e8_0_208"/>
          <p:cNvPicPr preferRelativeResize="0"/>
          <p:nvPr/>
        </p:nvPicPr>
        <p:blipFill rotWithShape="1">
          <a:blip r:embed="rId3">
            <a:alphaModFix/>
          </a:blip>
          <a:srcRect b="0" l="0" r="0" t="0"/>
          <a:stretch/>
        </p:blipFill>
        <p:spPr>
          <a:xfrm>
            <a:off x="0" y="378176"/>
            <a:ext cx="9144000" cy="438714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g302dbfe21e8_0_212"/>
          <p:cNvPicPr preferRelativeResize="0"/>
          <p:nvPr/>
        </p:nvPicPr>
        <p:blipFill rotWithShape="1">
          <a:blip r:embed="rId3">
            <a:alphaModFix/>
          </a:blip>
          <a:srcRect b="0" l="0" r="0" t="0"/>
          <a:stretch/>
        </p:blipFill>
        <p:spPr>
          <a:xfrm>
            <a:off x="664738" y="0"/>
            <a:ext cx="3480237" cy="5143500"/>
          </a:xfrm>
          <a:prstGeom prst="rect">
            <a:avLst/>
          </a:prstGeom>
          <a:noFill/>
          <a:ln>
            <a:noFill/>
          </a:ln>
        </p:spPr>
      </p:pic>
      <p:pic>
        <p:nvPicPr>
          <p:cNvPr id="299" name="Google Shape;299;g302dbfe21e8_0_212"/>
          <p:cNvPicPr preferRelativeResize="0"/>
          <p:nvPr/>
        </p:nvPicPr>
        <p:blipFill rotWithShape="1">
          <a:blip r:embed="rId4">
            <a:alphaModFix/>
          </a:blip>
          <a:srcRect b="0" l="0" r="0" t="0"/>
          <a:stretch/>
        </p:blipFill>
        <p:spPr>
          <a:xfrm>
            <a:off x="4800598" y="0"/>
            <a:ext cx="3626557"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02dbfe21e8_0_217"/>
          <p:cNvSpPr txBox="1"/>
          <p:nvPr>
            <p:ph type="title"/>
          </p:nvPr>
        </p:nvSpPr>
        <p:spPr>
          <a:xfrm>
            <a:off x="311700" y="2285388"/>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0714"/>
              <a:buNone/>
            </a:pPr>
            <a:r>
              <a:rPr lang="en-GB"/>
              <a:t>Agency is also prevalent in commercial setting…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302dbfe21e8_0_221"/>
          <p:cNvPicPr preferRelativeResize="0"/>
          <p:nvPr/>
        </p:nvPicPr>
        <p:blipFill rotWithShape="1">
          <a:blip r:embed="rId3">
            <a:alphaModFix/>
          </a:blip>
          <a:srcRect b="0" l="0" r="0" t="0"/>
          <a:stretch/>
        </p:blipFill>
        <p:spPr>
          <a:xfrm>
            <a:off x="631280" y="1"/>
            <a:ext cx="7881421"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g302dbfe21e8_0_225"/>
          <p:cNvPicPr preferRelativeResize="0"/>
          <p:nvPr/>
        </p:nvPicPr>
        <p:blipFill rotWithShape="1">
          <a:blip r:embed="rId3">
            <a:alphaModFix/>
          </a:blip>
          <a:srcRect b="0" l="0" r="0" t="0"/>
          <a:stretch/>
        </p:blipFill>
        <p:spPr>
          <a:xfrm>
            <a:off x="2741800" y="-24212"/>
            <a:ext cx="3660400" cy="51919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302dbfe21e8_0_229"/>
          <p:cNvPicPr preferRelativeResize="0"/>
          <p:nvPr/>
        </p:nvPicPr>
        <p:blipFill rotWithShape="1">
          <a:blip r:embed="rId3">
            <a:alphaModFix/>
          </a:blip>
          <a:srcRect b="0" l="0" r="0" t="0"/>
          <a:stretch/>
        </p:blipFill>
        <p:spPr>
          <a:xfrm>
            <a:off x="2270025" y="657047"/>
            <a:ext cx="4603949" cy="38294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02dbfe21e8_0_233"/>
          <p:cNvSpPr txBox="1"/>
          <p:nvPr>
            <p:ph type="title"/>
          </p:nvPr>
        </p:nvSpPr>
        <p:spPr>
          <a:xfrm>
            <a:off x="233775" y="333769"/>
            <a:ext cx="6390600" cy="42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6" name="Google Shape;326;g302dbfe21e8_0_233"/>
          <p:cNvSpPr txBox="1"/>
          <p:nvPr>
            <p:ph idx="1" type="body"/>
          </p:nvPr>
        </p:nvSpPr>
        <p:spPr>
          <a:xfrm>
            <a:off x="233775" y="864356"/>
            <a:ext cx="6390600" cy="256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27" name="Google Shape;327;g302dbfe21e8_0_233"/>
          <p:cNvPicPr preferRelativeResize="0"/>
          <p:nvPr/>
        </p:nvPicPr>
        <p:blipFill>
          <a:blip r:embed="rId3">
            <a:alphaModFix/>
          </a:blip>
          <a:stretch>
            <a:fillRect/>
          </a:stretch>
        </p:blipFill>
        <p:spPr>
          <a:xfrm>
            <a:off x="16745" y="0"/>
            <a:ext cx="9110512"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302dbfe21e8_0_581"/>
          <p:cNvSpPr txBox="1"/>
          <p:nvPr/>
        </p:nvSpPr>
        <p:spPr>
          <a:xfrm>
            <a:off x="440850" y="902925"/>
            <a:ext cx="8262300" cy="4240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2400">
                <a:solidFill>
                  <a:srgbClr val="674EA7"/>
                </a:solidFill>
                <a:latin typeface="Montserrat"/>
                <a:ea typeface="Montserrat"/>
                <a:cs typeface="Montserrat"/>
                <a:sym typeface="Montserrat"/>
              </a:rPr>
              <a:t>Goal Pursuit Theoretical Framework </a:t>
            </a:r>
            <a:endParaRPr b="1" sz="2400">
              <a:solidFill>
                <a:srgbClr val="674EA7"/>
              </a:solidFill>
              <a:latin typeface="Montserrat"/>
              <a:ea typeface="Montserrat"/>
              <a:cs typeface="Montserrat"/>
              <a:sym typeface="Montserrat"/>
            </a:endParaRPr>
          </a:p>
          <a:p>
            <a:pPr indent="0" lvl="0" marL="0" rtl="0" algn="l">
              <a:lnSpc>
                <a:spcPct val="90000"/>
              </a:lnSpc>
              <a:spcBef>
                <a:spcPts val="0"/>
              </a:spcBef>
              <a:spcAft>
                <a:spcPts val="0"/>
              </a:spcAft>
              <a:buNone/>
            </a:pPr>
            <a:r>
              <a:rPr b="1" lang="en-GB" sz="2400">
                <a:solidFill>
                  <a:srgbClr val="674EA7"/>
                </a:solidFill>
                <a:latin typeface="Montserrat"/>
                <a:ea typeface="Montserrat"/>
                <a:cs typeface="Montserrat"/>
                <a:sym typeface="Montserrat"/>
              </a:rPr>
              <a:t>(Gollwitzer &amp; Oettingen, 2012)</a:t>
            </a:r>
            <a:endParaRPr sz="2400">
              <a:solidFill>
                <a:schemeClr val="dk2"/>
              </a:solidFill>
              <a:latin typeface="Montserrat"/>
              <a:ea typeface="Montserrat"/>
              <a:cs typeface="Montserrat"/>
              <a:sym typeface="Montserrat"/>
            </a:endParaRPr>
          </a:p>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Action </a:t>
            </a:r>
            <a:r>
              <a:rPr lang="en-GB" sz="2000">
                <a:solidFill>
                  <a:schemeClr val="dk2"/>
                </a:solidFill>
                <a:latin typeface="Montserrat"/>
                <a:ea typeface="Montserrat"/>
                <a:cs typeface="Montserrat"/>
                <a:sym typeface="Montserrat"/>
              </a:rPr>
              <a:t>c</a:t>
            </a:r>
            <a:r>
              <a:rPr lang="en-GB" sz="2000">
                <a:solidFill>
                  <a:schemeClr val="dk2"/>
                </a:solidFill>
                <a:latin typeface="Montserrat"/>
                <a:ea typeface="Montserrat"/>
                <a:cs typeface="Montserrat"/>
                <a:sym typeface="Montserrat"/>
              </a:rPr>
              <a:t>oordination requires</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SemiBold"/>
                <a:ea typeface="Montserrat SemiBold"/>
                <a:cs typeface="Montserrat SemiBold"/>
                <a:sym typeface="Montserrat SemiBold"/>
              </a:rPr>
              <a:t>Action-setting: </a:t>
            </a:r>
            <a:r>
              <a:rPr lang="en-GB" sz="2000">
                <a:solidFill>
                  <a:srgbClr val="BFBFBF"/>
                </a:solidFill>
                <a:latin typeface="Montserrat SemiBold"/>
                <a:ea typeface="Montserrat SemiBold"/>
                <a:cs typeface="Montserrat SemiBold"/>
                <a:sym typeface="Montserrat SemiBold"/>
              </a:rPr>
              <a:t>[“drive”]</a:t>
            </a:r>
            <a:r>
              <a:rPr lang="en-GB" sz="2000">
                <a:solidFill>
                  <a:schemeClr val="dk2"/>
                </a:solidFill>
                <a:latin typeface="Montserrat"/>
                <a:ea typeface="Montserrat"/>
                <a:cs typeface="Montserrat"/>
                <a:sym typeface="Montserrat"/>
              </a:rPr>
              <a:t>:</a:t>
            </a:r>
            <a:endParaRPr sz="2000">
              <a:solidFill>
                <a:schemeClr val="dk2"/>
              </a:solidFill>
              <a:latin typeface="Montserrat"/>
              <a:ea typeface="Montserrat"/>
              <a:cs typeface="Montserrat"/>
              <a:sym typeface="Montserrat"/>
            </a:endParaRPr>
          </a:p>
          <a:p>
            <a:pPr indent="-355600" lvl="2" marL="13716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 Establishing </a:t>
            </a:r>
            <a:r>
              <a:rPr lang="en-GB" sz="2000">
                <a:solidFill>
                  <a:schemeClr val="dk2"/>
                </a:solidFill>
                <a:latin typeface="Montserrat"/>
                <a:ea typeface="Montserrat"/>
                <a:cs typeface="Montserrat"/>
                <a:sym typeface="Montserrat"/>
              </a:rPr>
              <a:t>intention to achieve a goal;</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SemiBold"/>
                <a:ea typeface="Montserrat SemiBold"/>
                <a:cs typeface="Montserrat SemiBold"/>
                <a:sym typeface="Montserrat SemiBold"/>
              </a:rPr>
              <a:t>Action planning: </a:t>
            </a:r>
            <a:r>
              <a:rPr lang="en-GB" sz="2000">
                <a:solidFill>
                  <a:srgbClr val="B7B7B7"/>
                </a:solidFill>
                <a:latin typeface="Montserrat SemiBold"/>
                <a:ea typeface="Montserrat SemiBold"/>
                <a:cs typeface="Montserrat SemiBold"/>
                <a:sym typeface="Montserrat SemiBold"/>
              </a:rPr>
              <a:t>[“direction”]</a:t>
            </a:r>
            <a:endParaRPr sz="2000">
              <a:solidFill>
                <a:schemeClr val="dk2"/>
              </a:solidFill>
              <a:latin typeface="Montserrat"/>
              <a:ea typeface="Montserrat"/>
              <a:cs typeface="Montserrat"/>
              <a:sym typeface="Montserrat"/>
            </a:endParaRPr>
          </a:p>
          <a:p>
            <a:pPr indent="-355600" lvl="2" marL="13716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Establishing</a:t>
            </a:r>
            <a:r>
              <a:rPr lang="en-GB" sz="2000">
                <a:solidFill>
                  <a:schemeClr val="dk2"/>
                </a:solidFill>
                <a:latin typeface="Montserrat"/>
                <a:ea typeface="Montserrat"/>
                <a:cs typeface="Montserrat"/>
                <a:sym typeface="Montserrat"/>
              </a:rPr>
              <a:t> concrete particularities of how to achieve it.</a:t>
            </a:r>
            <a:endParaRPr sz="2000">
              <a:solidFill>
                <a:schemeClr val="dk2"/>
              </a:solidFill>
              <a:latin typeface="Montserrat"/>
              <a:ea typeface="Montserrat"/>
              <a:cs typeface="Montserrat"/>
              <a:sym typeface="Montserrat"/>
            </a:endParaRPr>
          </a:p>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Ubiquity + Structure of AC → </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Possibility of (potentially two) </a:t>
            </a:r>
            <a:r>
              <a:rPr lang="en-GB" sz="2000">
                <a:solidFill>
                  <a:schemeClr val="dk2"/>
                </a:solidFill>
                <a:latin typeface="Montserrat SemiBold"/>
                <a:ea typeface="Montserrat SemiBold"/>
                <a:cs typeface="Montserrat SemiBold"/>
                <a:sym typeface="Montserrat SemiBold"/>
              </a:rPr>
              <a:t>universal linguistic components / devices</a:t>
            </a:r>
            <a:r>
              <a:rPr lang="en-GB" sz="2000">
                <a:solidFill>
                  <a:schemeClr val="dk2"/>
                </a:solidFill>
                <a:latin typeface="Montserrat"/>
                <a:ea typeface="Montserrat"/>
                <a:cs typeface="Montserrat"/>
                <a:sym typeface="Montserrat"/>
              </a:rPr>
              <a:t> that are clear for both message </a:t>
            </a:r>
            <a:r>
              <a:rPr lang="en-GB" sz="2000">
                <a:solidFill>
                  <a:schemeClr val="dk2"/>
                </a:solidFill>
                <a:latin typeface="Montserrat SemiBold"/>
                <a:ea typeface="Montserrat SemiBold"/>
                <a:cs typeface="Montserrat SemiBold"/>
                <a:sym typeface="Montserrat SemiBold"/>
              </a:rPr>
              <a:t>authors</a:t>
            </a:r>
            <a:r>
              <a:rPr lang="en-GB" sz="2000">
                <a:solidFill>
                  <a:schemeClr val="dk2"/>
                </a:solidFill>
                <a:latin typeface="Montserrat"/>
                <a:ea typeface="Montserrat"/>
                <a:cs typeface="Montserrat"/>
                <a:sym typeface="Montserrat"/>
              </a:rPr>
              <a:t> and </a:t>
            </a:r>
            <a:r>
              <a:rPr lang="en-GB" sz="2000">
                <a:solidFill>
                  <a:schemeClr val="dk2"/>
                </a:solidFill>
                <a:latin typeface="Montserrat SemiBold"/>
                <a:ea typeface="Montserrat SemiBold"/>
                <a:cs typeface="Montserrat SemiBold"/>
                <a:sym typeface="Montserrat SemiBold"/>
              </a:rPr>
              <a:t>recipients</a:t>
            </a:r>
            <a:r>
              <a:rPr lang="en-GB" sz="2000">
                <a:solidFill>
                  <a:schemeClr val="dk2"/>
                </a:solidFill>
                <a:latin typeface="Montserrat"/>
                <a:ea typeface="Montserrat"/>
                <a:cs typeface="Montserrat"/>
                <a:sym typeface="Montserrat"/>
              </a:rPr>
              <a:t>.</a:t>
            </a:r>
            <a:endParaRPr sz="2000">
              <a:solidFill>
                <a:schemeClr val="dk2"/>
              </a:solidFill>
              <a:latin typeface="Montserrat"/>
              <a:ea typeface="Montserrat"/>
              <a:cs typeface="Montserrat"/>
              <a:sym typeface="Montserrat"/>
            </a:endParaRPr>
          </a:p>
          <a:p>
            <a:pPr indent="-355600" lvl="2" marL="13716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Reflecting </a:t>
            </a:r>
            <a:r>
              <a:rPr lang="en-GB" sz="2000">
                <a:solidFill>
                  <a:schemeClr val="dk2"/>
                </a:solidFill>
                <a:latin typeface="Montserrat SemiBold"/>
                <a:ea typeface="Montserrat SemiBold"/>
                <a:cs typeface="Montserrat SemiBold"/>
                <a:sym typeface="Montserrat SemiBold"/>
              </a:rPr>
              <a:t>both aspects</a:t>
            </a:r>
            <a:r>
              <a:rPr lang="en-GB" sz="2000">
                <a:solidFill>
                  <a:schemeClr val="dk2"/>
                </a:solidFill>
                <a:latin typeface="Montserrat"/>
                <a:ea typeface="Montserrat"/>
                <a:cs typeface="Montserrat"/>
                <a:sym typeface="Montserrat"/>
              </a:rPr>
              <a:t> of AC</a:t>
            </a:r>
            <a:endParaRPr sz="2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dk2"/>
              </a:solidFill>
              <a:latin typeface="Montserrat"/>
              <a:ea typeface="Montserrat"/>
              <a:cs typeface="Montserrat"/>
              <a:sym typeface="Montserrat"/>
            </a:endParaRPr>
          </a:p>
        </p:txBody>
      </p:sp>
      <p:sp>
        <p:nvSpPr>
          <p:cNvPr id="88" name="Google Shape;88;g302dbfe21e8_0_581"/>
          <p:cNvSpPr txBox="1"/>
          <p:nvPr>
            <p:ph type="title"/>
          </p:nvPr>
        </p:nvSpPr>
        <p:spPr>
          <a:xfrm>
            <a:off x="1209525" y="210425"/>
            <a:ext cx="7712100" cy="528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200">
                <a:solidFill>
                  <a:srgbClr val="674EA7"/>
                </a:solidFill>
              </a:rPr>
              <a:t>How to mobilize / encourage others to act?</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02dbfe21e8_0_768"/>
          <p:cNvSpPr txBox="1"/>
          <p:nvPr/>
        </p:nvSpPr>
        <p:spPr>
          <a:xfrm>
            <a:off x="440850" y="897175"/>
            <a:ext cx="8262300" cy="42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Montserrat"/>
                <a:ea typeface="Montserrat"/>
                <a:cs typeface="Montserrat"/>
                <a:sym typeface="Montserrat"/>
              </a:rPr>
              <a:t>Based on the notion that </a:t>
            </a:r>
            <a:r>
              <a:rPr lang="en-GB" sz="1800">
                <a:solidFill>
                  <a:srgbClr val="674EA7"/>
                </a:solidFill>
                <a:latin typeface="Montserrat"/>
                <a:ea typeface="Montserrat"/>
                <a:cs typeface="Montserrat"/>
                <a:sym typeface="Montserrat"/>
              </a:rPr>
              <a:t>politicians may </a:t>
            </a:r>
            <a:r>
              <a:rPr lang="en-GB" sz="1800">
                <a:solidFill>
                  <a:srgbClr val="674EA7"/>
                </a:solidFill>
                <a:latin typeface="Montserrat SemiBold"/>
                <a:ea typeface="Montserrat SemiBold"/>
                <a:cs typeface="Montserrat SemiBold"/>
                <a:sym typeface="Montserrat SemiBold"/>
              </a:rPr>
              <a:t>align their language</a:t>
            </a:r>
            <a:r>
              <a:rPr lang="en-GB" sz="1800">
                <a:solidFill>
                  <a:srgbClr val="674EA7"/>
                </a:solidFill>
                <a:latin typeface="Montserrat"/>
                <a:ea typeface="Montserrat"/>
                <a:cs typeface="Montserrat"/>
                <a:sym typeface="Montserrat"/>
              </a:rPr>
              <a:t> with their </a:t>
            </a:r>
            <a:r>
              <a:rPr lang="en-GB" sz="1800">
                <a:solidFill>
                  <a:srgbClr val="674EA7"/>
                </a:solidFill>
                <a:latin typeface="Montserrat SemiBold"/>
                <a:ea typeface="Montserrat SemiBold"/>
                <a:cs typeface="Montserrat SemiBold"/>
                <a:sym typeface="Montserrat SemiBold"/>
              </a:rPr>
              <a:t>persuasive goals</a:t>
            </a:r>
            <a:r>
              <a:rPr lang="en-GB" sz="1800">
                <a:solidFill>
                  <a:schemeClr val="dk2"/>
                </a:solidFill>
                <a:latin typeface="Montserrat"/>
                <a:ea typeface="Montserrat"/>
                <a:cs typeface="Montserrat"/>
                <a:sym typeface="Montserrat"/>
              </a:rPr>
              <a:t> </a:t>
            </a:r>
            <a:r>
              <a:rPr lang="en-GB" sz="1800">
                <a:solidFill>
                  <a:schemeClr val="dk1"/>
                </a:solidFill>
                <a:latin typeface="Montserrat"/>
                <a:ea typeface="Montserrat"/>
                <a:cs typeface="Montserrat"/>
                <a:sym typeface="Montserrat"/>
              </a:rPr>
              <a:t>we hypothesized that:</a:t>
            </a:r>
            <a:endParaRPr sz="1800">
              <a:solidFill>
                <a:schemeClr val="dk2"/>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Char char="●"/>
            </a:pPr>
            <a:r>
              <a:rPr lang="en-GB" sz="1800">
                <a:solidFill>
                  <a:schemeClr val="dk1"/>
                </a:solidFill>
                <a:latin typeface="Montserrat"/>
                <a:ea typeface="Montserrat"/>
                <a:cs typeface="Montserrat"/>
                <a:sym typeface="Montserrat"/>
              </a:rPr>
              <a:t>The frequency of agentic language use </a:t>
            </a:r>
            <a:r>
              <a:rPr lang="en-GB" sz="1800">
                <a:solidFill>
                  <a:srgbClr val="CC0000"/>
                </a:solidFill>
                <a:latin typeface="Montserrat"/>
                <a:ea typeface="Montserrat"/>
                <a:cs typeface="Montserrat"/>
                <a:sym typeface="Montserrat"/>
              </a:rPr>
              <a:t>escalated</a:t>
            </a:r>
            <a:r>
              <a:rPr lang="en-GB" sz="1800">
                <a:solidFill>
                  <a:schemeClr val="dk1"/>
                </a:solidFill>
                <a:latin typeface="Montserrat"/>
                <a:ea typeface="Montserrat"/>
                <a:cs typeface="Montserrat"/>
                <a:sym typeface="Montserrat"/>
              </a:rPr>
              <a:t> as the election approached (H1) and </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Char char="●"/>
            </a:pPr>
            <a:r>
              <a:rPr lang="en-GB" sz="1800">
                <a:solidFill>
                  <a:schemeClr val="dk1"/>
                </a:solidFill>
                <a:latin typeface="Montserrat"/>
                <a:ea typeface="Montserrat"/>
                <a:cs typeface="Montserrat"/>
                <a:sym typeface="Montserrat"/>
              </a:rPr>
              <a:t>… </a:t>
            </a:r>
            <a:r>
              <a:rPr lang="en-GB" sz="1800">
                <a:solidFill>
                  <a:srgbClr val="1155CC"/>
                </a:solidFill>
                <a:latin typeface="Montserrat"/>
                <a:ea typeface="Montserrat"/>
                <a:cs typeface="Montserrat"/>
                <a:sym typeface="Montserrat"/>
              </a:rPr>
              <a:t>declined</a:t>
            </a:r>
            <a:r>
              <a:rPr lang="en-GB" sz="1800">
                <a:solidFill>
                  <a:schemeClr val="dk1"/>
                </a:solidFill>
                <a:latin typeface="Montserrat"/>
                <a:ea typeface="Montserrat"/>
                <a:cs typeface="Montserrat"/>
                <a:sym typeface="Montserrat"/>
              </a:rPr>
              <a:t> afterward (H2), </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Char char="●"/>
            </a:pPr>
            <a:r>
              <a:rPr lang="en-GB" sz="1800">
                <a:solidFill>
                  <a:schemeClr val="dk1"/>
                </a:solidFill>
                <a:latin typeface="Montserrat"/>
                <a:ea typeface="Montserrat"/>
                <a:cs typeface="Montserrat"/>
                <a:sym typeface="Montserrat"/>
              </a:rPr>
              <a:t>Agentic communication will </a:t>
            </a:r>
            <a:r>
              <a:rPr lang="en-GB" sz="1800">
                <a:solidFill>
                  <a:srgbClr val="CC0000"/>
                </a:solidFill>
                <a:latin typeface="Montserrat"/>
                <a:ea typeface="Montserrat"/>
                <a:cs typeface="Montserrat"/>
                <a:sym typeface="Montserrat"/>
              </a:rPr>
              <a:t>increase</a:t>
            </a:r>
            <a:r>
              <a:rPr lang="en-GB" sz="1800">
                <a:solidFill>
                  <a:schemeClr val="dk1"/>
                </a:solidFill>
                <a:latin typeface="Montserrat"/>
                <a:ea typeface="Montserrat"/>
                <a:cs typeface="Montserrat"/>
                <a:sym typeface="Montserrat"/>
              </a:rPr>
              <a:t> in before the January 6th Capitol riots (H3)</a:t>
            </a:r>
            <a:endParaRPr sz="1800">
              <a:solidFill>
                <a:schemeClr val="dk1"/>
              </a:solidFill>
              <a:latin typeface="Montserrat"/>
              <a:ea typeface="Montserrat"/>
              <a:cs typeface="Montserrat"/>
              <a:sym typeface="Montserrat"/>
            </a:endParaRPr>
          </a:p>
          <a:p>
            <a:pPr indent="-342900" lvl="1" marL="914400" rtl="0" algn="l">
              <a:lnSpc>
                <a:spcPct val="115000"/>
              </a:lnSpc>
              <a:spcBef>
                <a:spcPts val="0"/>
              </a:spcBef>
              <a:spcAft>
                <a:spcPts val="0"/>
              </a:spcAft>
              <a:buClr>
                <a:schemeClr val="dk1"/>
              </a:buClr>
              <a:buSzPts val="1800"/>
              <a:buFont typeface="Montserrat"/>
              <a:buChar char="○"/>
            </a:pPr>
            <a:r>
              <a:rPr lang="en-GB" sz="1800">
                <a:solidFill>
                  <a:schemeClr val="dk1"/>
                </a:solidFill>
                <a:latin typeface="Montserrat"/>
                <a:ea typeface="Montserrat"/>
                <a:cs typeface="Montserrat"/>
                <a:sym typeface="Montserrat"/>
              </a:rPr>
              <a:t>following Donald J. Trump’s tweet announcing the January 6th rally, presumably with an intention to influence the Electoral College vote count (</a:t>
            </a:r>
            <a:r>
              <a:rPr lang="en-GB" sz="1800">
                <a:solidFill>
                  <a:srgbClr val="9900FF"/>
                </a:solidFill>
                <a:latin typeface="Montserrat"/>
                <a:ea typeface="Montserrat"/>
                <a:cs typeface="Montserrat"/>
                <a:sym typeface="Montserrat"/>
              </a:rPr>
              <a:t>"Statistically impossible to have lost the 2020 Election. Big protest in D.C. on January 6th. Be there, will be wild!"</a:t>
            </a:r>
            <a:r>
              <a:rPr lang="en-GB" sz="1800">
                <a:solidFill>
                  <a:schemeClr val="dk1"/>
                </a:solidFill>
                <a:latin typeface="Montserrat"/>
                <a:ea typeface="Montserrat"/>
                <a:cs typeface="Montserrat"/>
                <a:sym typeface="Montserrat"/>
              </a:rPr>
              <a:t>, Dec 19</a:t>
            </a:r>
            <a:r>
              <a:rPr baseline="30000" lang="en-GB" sz="1800">
                <a:solidFill>
                  <a:schemeClr val="dk1"/>
                </a:solidFill>
                <a:latin typeface="Montserrat"/>
                <a:ea typeface="Montserrat"/>
                <a:cs typeface="Montserrat"/>
                <a:sym typeface="Montserrat"/>
              </a:rPr>
              <a:t>th</a:t>
            </a:r>
            <a:r>
              <a:rPr lang="en-GB"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dk1"/>
              </a:buClr>
              <a:buSzPts val="1800"/>
              <a:buChar char="●"/>
            </a:pPr>
            <a:r>
              <a:rPr lang="en-GB" sz="1800">
                <a:solidFill>
                  <a:schemeClr val="dk1"/>
                </a:solidFill>
                <a:latin typeface="Montserrat"/>
                <a:ea typeface="Montserrat"/>
                <a:cs typeface="Montserrat"/>
                <a:sym typeface="Montserrat"/>
              </a:rPr>
              <a:t>Following the Capitol riots - a </a:t>
            </a:r>
            <a:r>
              <a:rPr lang="en-GB" sz="1800">
                <a:solidFill>
                  <a:srgbClr val="1155CC"/>
                </a:solidFill>
                <a:latin typeface="Montserrat"/>
                <a:ea typeface="Montserrat"/>
                <a:cs typeface="Montserrat"/>
                <a:sym typeface="Montserrat"/>
              </a:rPr>
              <a:t>decrease</a:t>
            </a:r>
            <a:r>
              <a:rPr lang="en-GB" sz="1800">
                <a:solidFill>
                  <a:schemeClr val="dk1"/>
                </a:solidFill>
                <a:latin typeface="Montserrat"/>
                <a:ea typeface="Montserrat"/>
                <a:cs typeface="Montserrat"/>
                <a:sym typeface="Montserrat"/>
              </a:rPr>
              <a:t> in agentic language (H4)</a:t>
            </a:r>
            <a:endParaRPr sz="1800">
              <a:solidFill>
                <a:schemeClr val="dk2"/>
              </a:solidFill>
              <a:latin typeface="Montserrat"/>
              <a:ea typeface="Montserrat"/>
              <a:cs typeface="Montserrat"/>
              <a:sym typeface="Montserrat"/>
            </a:endParaRPr>
          </a:p>
        </p:txBody>
      </p:sp>
      <p:sp>
        <p:nvSpPr>
          <p:cNvPr id="334" name="Google Shape;334;g302dbfe21e8_0_768"/>
          <p:cNvSpPr txBox="1"/>
          <p:nvPr>
            <p:ph type="title"/>
          </p:nvPr>
        </p:nvSpPr>
        <p:spPr>
          <a:xfrm>
            <a:off x="1249200" y="334425"/>
            <a:ext cx="7805100" cy="39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300">
                <a:solidFill>
                  <a:srgbClr val="674EA7"/>
                </a:solidFill>
              </a:rPr>
              <a:t>Study 4: 2020 U.S. Congressional Election Tweets</a:t>
            </a:r>
            <a:endParaRPr sz="23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02dbfe21e8_0_245"/>
          <p:cNvSpPr txBox="1"/>
          <p:nvPr>
            <p:ph type="title"/>
          </p:nvPr>
        </p:nvSpPr>
        <p:spPr>
          <a:xfrm>
            <a:off x="311700" y="445025"/>
            <a:ext cx="8480700" cy="6450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0714"/>
              <a:buNone/>
            </a:pPr>
            <a:r>
              <a:rPr lang="en-GB">
                <a:solidFill>
                  <a:srgbClr val="674EA7"/>
                </a:solidFill>
                <a:latin typeface="Montserrat SemiBold"/>
                <a:ea typeface="Montserrat SemiBold"/>
                <a:cs typeface="Montserrat SemiBold"/>
                <a:sym typeface="Montserrat SemiBold"/>
              </a:rPr>
              <a:t>Study 4: 2020 U.S. Congressional Election Tweets</a:t>
            </a:r>
            <a:endParaRPr>
              <a:solidFill>
                <a:srgbClr val="674EA7"/>
              </a:solidFill>
              <a:latin typeface="Montserrat SemiBold"/>
              <a:ea typeface="Montserrat SemiBold"/>
              <a:cs typeface="Montserrat SemiBold"/>
              <a:sym typeface="Montserrat SemiBold"/>
            </a:endParaRPr>
          </a:p>
          <a:p>
            <a:pPr indent="0" lvl="0" marL="0" rtl="0" algn="l">
              <a:lnSpc>
                <a:spcPct val="100000"/>
              </a:lnSpc>
              <a:spcBef>
                <a:spcPts val="0"/>
              </a:spcBef>
              <a:spcAft>
                <a:spcPts val="0"/>
              </a:spcAft>
              <a:buSzPct val="110714"/>
              <a:buNone/>
            </a:pPr>
            <a:r>
              <a:t/>
            </a:r>
            <a:endParaRPr>
              <a:latin typeface="Montserrat SemiBold"/>
              <a:ea typeface="Montserrat SemiBold"/>
              <a:cs typeface="Montserrat SemiBold"/>
              <a:sym typeface="Montserrat SemiBold"/>
            </a:endParaRPr>
          </a:p>
        </p:txBody>
      </p:sp>
      <p:sp>
        <p:nvSpPr>
          <p:cNvPr id="340" name="Google Shape;340;g302dbfe21e8_0_245"/>
          <p:cNvSpPr txBox="1"/>
          <p:nvPr>
            <p:ph idx="1" type="body"/>
          </p:nvPr>
        </p:nvSpPr>
        <p:spPr>
          <a:xfrm>
            <a:off x="311700" y="1090025"/>
            <a:ext cx="7979400" cy="3864600"/>
          </a:xfrm>
          <a:prstGeom prst="rect">
            <a:avLst/>
          </a:prstGeom>
          <a:noFill/>
          <a:ln>
            <a:noFill/>
          </a:ln>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Clr>
                <a:schemeClr val="dk1"/>
              </a:buClr>
              <a:buSzPts val="1900"/>
              <a:buChar char="●"/>
            </a:pPr>
            <a:r>
              <a:rPr lang="en-GB" sz="1900">
                <a:solidFill>
                  <a:schemeClr val="dk1"/>
                </a:solidFill>
                <a:latin typeface="Montserrat"/>
                <a:ea typeface="Montserrat"/>
                <a:cs typeface="Montserrat"/>
                <a:sym typeface="Montserrat"/>
              </a:rPr>
              <a:t>~ 0.5M original tweets from Democrat (D) and Republican (R) candidates;</a:t>
            </a:r>
            <a:endParaRPr sz="1900">
              <a:solidFill>
                <a:schemeClr val="dk1"/>
              </a:solidFill>
              <a:latin typeface="Montserrat"/>
              <a:ea typeface="Montserrat"/>
              <a:cs typeface="Montserrat"/>
              <a:sym typeface="Montserrat"/>
            </a:endParaRPr>
          </a:p>
          <a:p>
            <a:pPr indent="-349250" lvl="0" marL="457200" rtl="0" algn="l">
              <a:lnSpc>
                <a:spcPct val="150000"/>
              </a:lnSpc>
              <a:spcBef>
                <a:spcPts val="0"/>
              </a:spcBef>
              <a:spcAft>
                <a:spcPts val="0"/>
              </a:spcAft>
              <a:buClr>
                <a:schemeClr val="dk1"/>
              </a:buClr>
              <a:buSzPts val="1900"/>
              <a:buChar char="●"/>
            </a:pPr>
            <a:r>
              <a:rPr lang="en-GB" sz="1900">
                <a:solidFill>
                  <a:schemeClr val="dk1"/>
                </a:solidFill>
                <a:latin typeface="Montserrat"/>
                <a:ea typeface="Montserrat"/>
                <a:cs typeface="Montserrat"/>
                <a:sym typeface="Montserrat"/>
              </a:rPr>
              <a:t>180 days prior and after the election;</a:t>
            </a:r>
            <a:endParaRPr sz="1900">
              <a:solidFill>
                <a:schemeClr val="dk1"/>
              </a:solidFill>
              <a:latin typeface="Montserrat"/>
              <a:ea typeface="Montserrat"/>
              <a:cs typeface="Montserrat"/>
              <a:sym typeface="Montserrat"/>
            </a:endParaRPr>
          </a:p>
          <a:p>
            <a:pPr indent="-349250" lvl="0" marL="457200" rtl="0" algn="l">
              <a:lnSpc>
                <a:spcPct val="150000"/>
              </a:lnSpc>
              <a:spcBef>
                <a:spcPts val="0"/>
              </a:spcBef>
              <a:spcAft>
                <a:spcPts val="0"/>
              </a:spcAft>
              <a:buClr>
                <a:schemeClr val="dk1"/>
              </a:buClr>
              <a:buSzPts val="1900"/>
              <a:buChar char="●"/>
            </a:pPr>
            <a:r>
              <a:rPr lang="en-GB" sz="1900">
                <a:solidFill>
                  <a:schemeClr val="dk1"/>
                </a:solidFill>
                <a:latin typeface="Montserrat"/>
                <a:ea typeface="Montserrat"/>
                <a:cs typeface="Montserrat"/>
                <a:sym typeface="Montserrat"/>
              </a:rPr>
              <a:t>870 candidates (454 D and 416 R)</a:t>
            </a:r>
            <a:endParaRPr sz="1900">
              <a:solidFill>
                <a:schemeClr val="dk1"/>
              </a:solidFill>
              <a:latin typeface="Montserrat"/>
              <a:ea typeface="Montserrat"/>
              <a:cs typeface="Montserrat"/>
              <a:sym typeface="Montserrat"/>
            </a:endParaRPr>
          </a:p>
          <a:p>
            <a:pPr indent="-349250" lvl="0" marL="457200" rtl="0" algn="l">
              <a:lnSpc>
                <a:spcPct val="150000"/>
              </a:lnSpc>
              <a:spcBef>
                <a:spcPts val="0"/>
              </a:spcBef>
              <a:spcAft>
                <a:spcPts val="0"/>
              </a:spcAft>
              <a:buClr>
                <a:schemeClr val="dk1"/>
              </a:buClr>
              <a:buSzPts val="1900"/>
              <a:buFont typeface="Montserrat"/>
              <a:buChar char="●"/>
            </a:pPr>
            <a:r>
              <a:rPr lang="en-GB" sz="1900">
                <a:solidFill>
                  <a:schemeClr val="dk1"/>
                </a:solidFill>
                <a:latin typeface="Montserrat"/>
                <a:ea typeface="Montserrat"/>
                <a:cs typeface="Montserrat"/>
                <a:sym typeface="Montserrat"/>
              </a:rPr>
              <a:t>1283 Twitter profiles (671 D and 612 R)</a:t>
            </a:r>
            <a:endParaRPr sz="1900">
              <a:solidFill>
                <a:schemeClr val="dk1"/>
              </a:solidFill>
              <a:latin typeface="Montserrat"/>
              <a:ea typeface="Montserrat"/>
              <a:cs typeface="Montserrat"/>
              <a:sym typeface="Montserrat"/>
            </a:endParaRPr>
          </a:p>
          <a:p>
            <a:pPr indent="-349250" lvl="0" marL="457200" rtl="0" algn="l">
              <a:lnSpc>
                <a:spcPct val="150000"/>
              </a:lnSpc>
              <a:spcBef>
                <a:spcPts val="0"/>
              </a:spcBef>
              <a:spcAft>
                <a:spcPts val="0"/>
              </a:spcAft>
              <a:buClr>
                <a:schemeClr val="dk1"/>
              </a:buClr>
              <a:buSzPts val="1900"/>
              <a:buFont typeface="Montserrat"/>
              <a:buChar char="●"/>
            </a:pPr>
            <a:r>
              <a:rPr lang="en-GB" sz="1900">
                <a:solidFill>
                  <a:schemeClr val="dk1"/>
                </a:solidFill>
                <a:latin typeface="Montserrat"/>
                <a:ea typeface="Montserrat"/>
                <a:cs typeface="Montserrat"/>
                <a:sym typeface="Montserrat"/>
              </a:rPr>
              <a:t>Agency was quantified in each tweet using </a:t>
            </a:r>
            <a:r>
              <a:rPr lang="en-GB" sz="1900">
                <a:solidFill>
                  <a:schemeClr val="dk1"/>
                </a:solidFill>
                <a:latin typeface="Montserrat SemiBold"/>
                <a:ea typeface="Montserrat SemiBold"/>
                <a:cs typeface="Montserrat SemiBold"/>
                <a:sym typeface="Montserrat SemiBold"/>
              </a:rPr>
              <a:t>BERTAgent</a:t>
            </a:r>
            <a:r>
              <a:rPr lang="en-GB"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a:p>
            <a:pPr indent="-349250" lvl="0" marL="457200" rtl="0" algn="l">
              <a:lnSpc>
                <a:spcPct val="150000"/>
              </a:lnSpc>
              <a:spcBef>
                <a:spcPts val="0"/>
              </a:spcBef>
              <a:spcAft>
                <a:spcPts val="0"/>
              </a:spcAft>
              <a:buClr>
                <a:schemeClr val="dk1"/>
              </a:buClr>
              <a:buSzPts val="1900"/>
              <a:buFont typeface="Montserrat"/>
              <a:buChar char="●"/>
            </a:pPr>
            <a:r>
              <a:rPr lang="en-GB" sz="1900">
                <a:solidFill>
                  <a:schemeClr val="dk1"/>
                </a:solidFill>
                <a:latin typeface="Montserrat"/>
                <a:ea typeface="Montserrat"/>
                <a:cs typeface="Montserrat"/>
                <a:sym typeface="Montserrat"/>
              </a:rPr>
              <a:t>A daily average was computed for every candidate.</a:t>
            </a:r>
            <a:endParaRPr sz="1900">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g302dbfe21e8_0_250"/>
          <p:cNvPicPr preferRelativeResize="0"/>
          <p:nvPr/>
        </p:nvPicPr>
        <p:blipFill rotWithShape="1">
          <a:blip r:embed="rId3">
            <a:alphaModFix/>
          </a:blip>
          <a:srcRect b="0" l="0" r="0" t="0"/>
          <a:stretch/>
        </p:blipFill>
        <p:spPr>
          <a:xfrm>
            <a:off x="1874334" y="0"/>
            <a:ext cx="5700133"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g302dbfe21e8_0_254"/>
          <p:cNvPicPr preferRelativeResize="0"/>
          <p:nvPr/>
        </p:nvPicPr>
        <p:blipFill rotWithShape="1">
          <a:blip r:embed="rId3">
            <a:alphaModFix/>
          </a:blip>
          <a:srcRect b="0" l="0" r="0" t="0"/>
          <a:stretch/>
        </p:blipFill>
        <p:spPr>
          <a:xfrm>
            <a:off x="463525" y="152400"/>
            <a:ext cx="8216960" cy="48386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302dbfe21e8_0_258"/>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0714"/>
              <a:buNone/>
            </a:pPr>
            <a:r>
              <a:t/>
            </a:r>
            <a:endParaRPr/>
          </a:p>
        </p:txBody>
      </p:sp>
      <p:sp>
        <p:nvSpPr>
          <p:cNvPr id="356" name="Google Shape;356;g302dbfe21e8_0_258"/>
          <p:cNvSpPr txBox="1"/>
          <p:nvPr>
            <p:ph idx="1" type="body"/>
          </p:nvPr>
        </p:nvSpPr>
        <p:spPr>
          <a:xfrm>
            <a:off x="233775" y="864356"/>
            <a:ext cx="6390600" cy="256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357" name="Google Shape;357;g302dbfe21e8_0_258"/>
          <p:cNvPicPr preferRelativeResize="0"/>
          <p:nvPr/>
        </p:nvPicPr>
        <p:blipFill rotWithShape="1">
          <a:blip r:embed="rId3">
            <a:alphaModFix/>
          </a:blip>
          <a:srcRect b="0" l="0" r="0" t="0"/>
          <a:stretch/>
        </p:blipFill>
        <p:spPr>
          <a:xfrm>
            <a:off x="254833" y="288925"/>
            <a:ext cx="8634332" cy="5143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02dbfe21e8_0_264"/>
          <p:cNvSpPr txBox="1"/>
          <p:nvPr>
            <p:ph idx="1" type="body"/>
          </p:nvPr>
        </p:nvSpPr>
        <p:spPr>
          <a:xfrm>
            <a:off x="311700" y="1579350"/>
            <a:ext cx="8520600" cy="29895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GB">
                <a:solidFill>
                  <a:schemeClr val="dk1"/>
                </a:solidFill>
              </a:rPr>
              <a:t>Agency  ~  Time  *  Period +  (Time  |  Name)</a:t>
            </a:r>
            <a:endParaRPr b="1">
              <a:solidFill>
                <a:schemeClr val="dk1"/>
              </a:solidFill>
            </a:endParaRPr>
          </a:p>
          <a:p>
            <a:pPr indent="0" lvl="0" marL="0" rtl="0" algn="ctr">
              <a:lnSpc>
                <a:spcPct val="115000"/>
              </a:lnSpc>
              <a:spcBef>
                <a:spcPts val="1200"/>
              </a:spcBef>
              <a:spcAft>
                <a:spcPts val="0"/>
              </a:spcAft>
              <a:buClr>
                <a:schemeClr val="dk1"/>
              </a:buClr>
              <a:buSzPts val="1100"/>
              <a:buFont typeface="Arial"/>
              <a:buNone/>
            </a:pPr>
            <a:r>
              <a:t/>
            </a:r>
            <a:endParaRPr b="1"/>
          </a:p>
          <a:p>
            <a:pPr indent="0" lvl="0" marL="0" rtl="0" algn="ctr">
              <a:lnSpc>
                <a:spcPct val="115000"/>
              </a:lnSpc>
              <a:spcBef>
                <a:spcPts val="1200"/>
              </a:spcBef>
              <a:spcAft>
                <a:spcPts val="1200"/>
              </a:spcAft>
              <a:buSzPts val="1800"/>
              <a:buNone/>
            </a:pPr>
            <a:r>
              <a:t/>
            </a:r>
            <a:endParaRPr b="1"/>
          </a:p>
        </p:txBody>
      </p:sp>
      <p:sp>
        <p:nvSpPr>
          <p:cNvPr id="363" name="Google Shape;363;g302dbfe21e8_0_264"/>
          <p:cNvSpPr/>
          <p:nvPr/>
        </p:nvSpPr>
        <p:spPr>
          <a:xfrm>
            <a:off x="4231200" y="1616425"/>
            <a:ext cx="832200" cy="40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302dbfe21e8_0_264"/>
          <p:cNvSpPr txBox="1"/>
          <p:nvPr>
            <p:ph type="title"/>
          </p:nvPr>
        </p:nvSpPr>
        <p:spPr>
          <a:xfrm>
            <a:off x="311700" y="445025"/>
            <a:ext cx="8480700" cy="6450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0714"/>
              <a:buNone/>
            </a:pPr>
            <a:r>
              <a:rPr lang="en-GB">
                <a:solidFill>
                  <a:srgbClr val="674EA7"/>
                </a:solidFill>
                <a:latin typeface="Montserrat SemiBold"/>
                <a:ea typeface="Montserrat SemiBold"/>
                <a:cs typeface="Montserrat SemiBold"/>
                <a:sym typeface="Montserrat SemiBold"/>
              </a:rPr>
              <a:t>Study 4: Modelling of agency dynamics during election cycle</a:t>
            </a:r>
            <a:endParaRPr>
              <a:solidFill>
                <a:srgbClr val="674EA7"/>
              </a:solidFill>
              <a:latin typeface="Montserrat SemiBold"/>
              <a:ea typeface="Montserrat SemiBold"/>
              <a:cs typeface="Montserrat SemiBold"/>
              <a:sym typeface="Montserrat SemiBold"/>
            </a:endParaRPr>
          </a:p>
          <a:p>
            <a:pPr indent="0" lvl="0" marL="0" rtl="0" algn="l">
              <a:spcBef>
                <a:spcPts val="0"/>
              </a:spcBef>
              <a:spcAft>
                <a:spcPts val="0"/>
              </a:spcAft>
              <a:buSzPct val="39285"/>
              <a:buNone/>
            </a:pPr>
            <a:r>
              <a:t/>
            </a:r>
            <a:endParaRPr>
              <a:solidFill>
                <a:srgbClr val="674EA7"/>
              </a:solidFill>
              <a:latin typeface="Montserrat SemiBold"/>
              <a:ea typeface="Montserrat SemiBold"/>
              <a:cs typeface="Montserrat SemiBold"/>
              <a:sym typeface="Montserrat SemiBold"/>
            </a:endParaRPr>
          </a:p>
          <a:p>
            <a:pPr indent="0" lvl="0" marL="0" rtl="0" algn="l">
              <a:spcBef>
                <a:spcPts val="0"/>
              </a:spcBef>
              <a:spcAft>
                <a:spcPts val="0"/>
              </a:spcAft>
              <a:buSzPct val="110714"/>
              <a:buNone/>
            </a:pPr>
            <a:r>
              <a:t/>
            </a:r>
            <a:endParaRPr>
              <a:solidFill>
                <a:srgbClr val="674EA7"/>
              </a:solidFill>
              <a:latin typeface="Montserrat SemiBold"/>
              <a:ea typeface="Montserrat SemiBold"/>
              <a:cs typeface="Montserrat SemiBold"/>
              <a:sym typeface="Montserrat SemiBold"/>
            </a:endParaRPr>
          </a:p>
          <a:p>
            <a:pPr indent="0" lvl="0" marL="0" rtl="0" algn="l">
              <a:lnSpc>
                <a:spcPct val="100000"/>
              </a:lnSpc>
              <a:spcBef>
                <a:spcPts val="0"/>
              </a:spcBef>
              <a:spcAft>
                <a:spcPts val="0"/>
              </a:spcAft>
              <a:buSzPct val="110714"/>
              <a:buNone/>
            </a:pPr>
            <a:r>
              <a:t/>
            </a:r>
            <a:endParaRPr>
              <a:latin typeface="Montserrat SemiBold"/>
              <a:ea typeface="Montserrat SemiBold"/>
              <a:cs typeface="Montserrat SemiBold"/>
              <a:sym typeface="Montserrat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02dbfe21e8_0_270"/>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0714"/>
              <a:buNone/>
            </a:pPr>
            <a:r>
              <a:t/>
            </a:r>
            <a:endParaRPr/>
          </a:p>
        </p:txBody>
      </p:sp>
      <p:sp>
        <p:nvSpPr>
          <p:cNvPr id="370" name="Google Shape;370;g302dbfe21e8_0_270"/>
          <p:cNvSpPr txBox="1"/>
          <p:nvPr>
            <p:ph idx="1" type="body"/>
          </p:nvPr>
        </p:nvSpPr>
        <p:spPr>
          <a:xfrm>
            <a:off x="233775" y="864356"/>
            <a:ext cx="6390600" cy="256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371" name="Google Shape;371;g302dbfe21e8_0_270"/>
          <p:cNvPicPr preferRelativeResize="0"/>
          <p:nvPr/>
        </p:nvPicPr>
        <p:blipFill rotWithShape="1">
          <a:blip r:embed="rId3">
            <a:alphaModFix/>
          </a:blip>
          <a:srcRect b="0" l="0" r="0" t="0"/>
          <a:stretch/>
        </p:blipFill>
        <p:spPr>
          <a:xfrm>
            <a:off x="0" y="0"/>
            <a:ext cx="9144003" cy="514146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302dbfe21e8_0_276"/>
          <p:cNvSpPr txBox="1"/>
          <p:nvPr>
            <p:ph idx="1" type="body"/>
          </p:nvPr>
        </p:nvSpPr>
        <p:spPr>
          <a:xfrm>
            <a:off x="311700" y="1711950"/>
            <a:ext cx="8520600" cy="28569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GB">
                <a:solidFill>
                  <a:schemeClr val="dk1"/>
                </a:solidFill>
              </a:rPr>
              <a:t>Agency  ~  Time  *  Period  *  Outcome  +  (Time  |  Name)</a:t>
            </a:r>
            <a:endParaRPr b="1">
              <a:solidFill>
                <a:schemeClr val="dk1"/>
              </a:solidFill>
            </a:endParaRPr>
          </a:p>
          <a:p>
            <a:pPr indent="0" lvl="0" marL="0" rtl="0" algn="ctr">
              <a:lnSpc>
                <a:spcPct val="115000"/>
              </a:lnSpc>
              <a:spcBef>
                <a:spcPts val="1200"/>
              </a:spcBef>
              <a:spcAft>
                <a:spcPts val="0"/>
              </a:spcAft>
              <a:buClr>
                <a:schemeClr val="dk1"/>
              </a:buClr>
              <a:buSzPts val="1100"/>
              <a:buFont typeface="Arial"/>
              <a:buNone/>
            </a:pPr>
            <a:r>
              <a:t/>
            </a:r>
            <a:endParaRPr b="1"/>
          </a:p>
          <a:p>
            <a:pPr indent="0" lvl="0" marL="0" rtl="0" algn="ctr">
              <a:lnSpc>
                <a:spcPct val="115000"/>
              </a:lnSpc>
              <a:spcBef>
                <a:spcPts val="1200"/>
              </a:spcBef>
              <a:spcAft>
                <a:spcPts val="1200"/>
              </a:spcAft>
              <a:buSzPts val="1800"/>
              <a:buNone/>
            </a:pPr>
            <a:r>
              <a:t/>
            </a:r>
            <a:endParaRPr b="1"/>
          </a:p>
        </p:txBody>
      </p:sp>
      <p:sp>
        <p:nvSpPr>
          <p:cNvPr id="377" name="Google Shape;377;g302dbfe21e8_0_276"/>
          <p:cNvSpPr/>
          <p:nvPr/>
        </p:nvSpPr>
        <p:spPr>
          <a:xfrm>
            <a:off x="4598450" y="1765773"/>
            <a:ext cx="1068900" cy="408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302dbfe21e8_0_276"/>
          <p:cNvSpPr txBox="1"/>
          <p:nvPr>
            <p:ph type="title"/>
          </p:nvPr>
        </p:nvSpPr>
        <p:spPr>
          <a:xfrm>
            <a:off x="311700" y="445025"/>
            <a:ext cx="8480700" cy="6450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0714"/>
              <a:buNone/>
            </a:pPr>
            <a:r>
              <a:rPr lang="en-GB">
                <a:solidFill>
                  <a:srgbClr val="674EA7"/>
                </a:solidFill>
                <a:latin typeface="Montserrat SemiBold"/>
                <a:ea typeface="Montserrat SemiBold"/>
                <a:cs typeface="Montserrat SemiBold"/>
                <a:sym typeface="Montserrat SemiBold"/>
              </a:rPr>
              <a:t>Study 4: Modelling of agency dynamics during election cycle</a:t>
            </a:r>
            <a:endParaRPr>
              <a:latin typeface="Montserrat SemiBold"/>
              <a:ea typeface="Montserrat SemiBold"/>
              <a:cs typeface="Montserrat SemiBold"/>
              <a:sym typeface="Montserrat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302dbfe21e8_0_282"/>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0714"/>
              <a:buNone/>
            </a:pPr>
            <a:r>
              <a:t/>
            </a:r>
            <a:endParaRPr/>
          </a:p>
        </p:txBody>
      </p:sp>
      <p:sp>
        <p:nvSpPr>
          <p:cNvPr id="384" name="Google Shape;384;g302dbfe21e8_0_282"/>
          <p:cNvSpPr txBox="1"/>
          <p:nvPr>
            <p:ph idx="1" type="body"/>
          </p:nvPr>
        </p:nvSpPr>
        <p:spPr>
          <a:xfrm>
            <a:off x="233775" y="864356"/>
            <a:ext cx="6390600" cy="256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385" name="Google Shape;385;g302dbfe21e8_0_282"/>
          <p:cNvPicPr preferRelativeResize="0"/>
          <p:nvPr/>
        </p:nvPicPr>
        <p:blipFill rotWithShape="1">
          <a:blip r:embed="rId3">
            <a:alphaModFix/>
          </a:blip>
          <a:srcRect b="0" l="0" r="0" t="0"/>
          <a:stretch/>
        </p:blipFill>
        <p:spPr>
          <a:xfrm>
            <a:off x="353488" y="0"/>
            <a:ext cx="8437022" cy="5143501"/>
          </a:xfrm>
          <a:prstGeom prst="rect">
            <a:avLst/>
          </a:prstGeom>
          <a:noFill/>
          <a:ln>
            <a:noFill/>
          </a:ln>
        </p:spPr>
      </p:pic>
      <p:sp>
        <p:nvSpPr>
          <p:cNvPr id="386" name="Google Shape;386;g302dbfe21e8_0_282"/>
          <p:cNvSpPr txBox="1"/>
          <p:nvPr/>
        </p:nvSpPr>
        <p:spPr>
          <a:xfrm>
            <a:off x="0" y="0"/>
            <a:ext cx="2250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GB" sz="1100"/>
              <a:t> </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pic>
        <p:nvPicPr>
          <p:cNvPr id="391" name="Google Shape;391;g302dbfe21e8_0_289"/>
          <p:cNvPicPr preferRelativeResize="0"/>
          <p:nvPr/>
        </p:nvPicPr>
        <p:blipFill rotWithShape="1">
          <a:blip r:embed="rId3">
            <a:alphaModFix/>
          </a:blip>
          <a:srcRect b="0" l="0" r="0" t="0"/>
          <a:stretch/>
        </p:blipFill>
        <p:spPr>
          <a:xfrm>
            <a:off x="2524890" y="0"/>
            <a:ext cx="2321169" cy="5143500"/>
          </a:xfrm>
          <a:prstGeom prst="rect">
            <a:avLst/>
          </a:prstGeom>
          <a:noFill/>
          <a:ln>
            <a:noFill/>
          </a:ln>
        </p:spPr>
      </p:pic>
      <p:pic>
        <p:nvPicPr>
          <p:cNvPr id="392" name="Google Shape;392;g302dbfe21e8_0_289"/>
          <p:cNvPicPr preferRelativeResize="0"/>
          <p:nvPr/>
        </p:nvPicPr>
        <p:blipFill rotWithShape="1">
          <a:blip r:embed="rId4">
            <a:alphaModFix/>
          </a:blip>
          <a:srcRect b="0" l="0" r="0" t="0"/>
          <a:stretch/>
        </p:blipFill>
        <p:spPr>
          <a:xfrm>
            <a:off x="4922250" y="0"/>
            <a:ext cx="273264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 name="Shape 93"/>
        <p:cNvGrpSpPr/>
        <p:nvPr/>
      </p:nvGrpSpPr>
      <p:grpSpPr>
        <a:xfrm>
          <a:off x="0" y="0"/>
          <a:ext cx="0" cy="0"/>
          <a:chOff x="0" y="0"/>
          <a:chExt cx="0" cy="0"/>
        </a:xfrm>
      </p:grpSpPr>
      <p:sp>
        <p:nvSpPr>
          <p:cNvPr id="94" name="Google Shape;94;g302dbfe21e8_0_596"/>
          <p:cNvSpPr txBox="1"/>
          <p:nvPr/>
        </p:nvSpPr>
        <p:spPr>
          <a:xfrm>
            <a:off x="440850" y="979125"/>
            <a:ext cx="8262300" cy="3589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Pursuit of goals of primary importance to all organisms (Frith &amp; Frith 2010);</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Attention to agency of others (Abele &amp; Wojciszke 2007);</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General attentional bias towards cues of agency (New et al. 2007);</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Multiple indicators of agency in language (Formanowicz et al. 2017);</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Attentional bias towards those cues in language processing (Bornkessel &amp; Schlesewsky 2006);</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Verbs, as grammatical vehicles of action, are linguistic markers of agency </a:t>
            </a:r>
            <a:r>
              <a:rPr lang="en-GB" sz="1800">
                <a:solidFill>
                  <a:schemeClr val="dk2"/>
                </a:solidFill>
                <a:latin typeface="Montserrat"/>
                <a:ea typeface="Montserrat"/>
                <a:cs typeface="Montserrat"/>
                <a:sym typeface="Montserrat"/>
              </a:rPr>
              <a:t>(Formanowicz et al. 2017);</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Verbs representing agency are both encoded in and decoded from language (Formanowicz et al. 2017).</a:t>
            </a:r>
            <a:endParaRPr sz="1800">
              <a:solidFill>
                <a:schemeClr val="dk2"/>
              </a:solidFill>
              <a:latin typeface="Montserrat"/>
              <a:ea typeface="Montserrat"/>
              <a:cs typeface="Montserrat"/>
              <a:sym typeface="Montserrat"/>
            </a:endParaRPr>
          </a:p>
        </p:txBody>
      </p:sp>
      <p:sp>
        <p:nvSpPr>
          <p:cNvPr id="95" name="Google Shape;95;g302dbfe21e8_0_596"/>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200">
                <a:solidFill>
                  <a:srgbClr val="674EA7"/>
                </a:solidFill>
              </a:rPr>
              <a:t>Action Orientation [AO] and Verbs</a:t>
            </a:r>
            <a:endParaRPr sz="2200">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302dbfe21e8_0_294"/>
          <p:cNvSpPr txBox="1"/>
          <p:nvPr>
            <p:ph type="title"/>
          </p:nvPr>
        </p:nvSpPr>
        <p:spPr>
          <a:xfrm>
            <a:off x="711592" y="728362"/>
            <a:ext cx="3539400" cy="3951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8C734B"/>
              </a:buClr>
              <a:buSzPts val="2400"/>
              <a:buFont typeface="Montserrat"/>
              <a:buNone/>
            </a:pPr>
            <a:r>
              <a:rPr lang="en-GB" sz="2400">
                <a:solidFill>
                  <a:srgbClr val="674EA7"/>
                </a:solidFill>
              </a:rPr>
              <a:t>Concussions</a:t>
            </a:r>
            <a:r>
              <a:rPr baseline="30000" lang="en-GB" sz="2400">
                <a:solidFill>
                  <a:srgbClr val="674EA7"/>
                </a:solidFill>
              </a:rPr>
              <a:t>1</a:t>
            </a:r>
            <a:endParaRPr baseline="30000" sz="2400">
              <a:solidFill>
                <a:srgbClr val="674EA7"/>
              </a:solidFill>
            </a:endParaRPr>
          </a:p>
        </p:txBody>
      </p:sp>
      <p:sp>
        <p:nvSpPr>
          <p:cNvPr id="398" name="Google Shape;398;g302dbfe21e8_0_294"/>
          <p:cNvSpPr txBox="1"/>
          <p:nvPr/>
        </p:nvSpPr>
        <p:spPr>
          <a:xfrm>
            <a:off x="137850" y="4488200"/>
            <a:ext cx="3000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baseline="30000" lang="en-GB" sz="2400">
                <a:solidFill>
                  <a:srgbClr val="674EA7"/>
                </a:solidFill>
                <a:latin typeface="Montserrat"/>
                <a:ea typeface="Montserrat"/>
                <a:cs typeface="Montserrat"/>
                <a:sym typeface="Montserrat"/>
              </a:rPr>
              <a:t>1 </a:t>
            </a:r>
            <a:r>
              <a:rPr lang="en-GB" sz="2200">
                <a:solidFill>
                  <a:schemeClr val="dk1"/>
                </a:solidFill>
              </a:rPr>
              <a:t>🤕</a:t>
            </a:r>
            <a:endParaRPr/>
          </a:p>
        </p:txBody>
      </p:sp>
      <p:sp>
        <p:nvSpPr>
          <p:cNvPr id="399" name="Google Shape;399;g302dbfe21e8_0_294"/>
          <p:cNvSpPr txBox="1"/>
          <p:nvPr/>
        </p:nvSpPr>
        <p:spPr>
          <a:xfrm>
            <a:off x="191575" y="1096125"/>
            <a:ext cx="8748000" cy="305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People whose </a:t>
            </a:r>
            <a:r>
              <a:rPr lang="en-GB" sz="1800">
                <a:solidFill>
                  <a:schemeClr val="dk2"/>
                </a:solidFill>
                <a:latin typeface="Montserrat SemiBold"/>
                <a:ea typeface="Montserrat SemiBold"/>
                <a:cs typeface="Montserrat SemiBold"/>
                <a:sym typeface="Montserrat SemiBold"/>
              </a:rPr>
              <a:t>communicative goal</a:t>
            </a:r>
            <a:r>
              <a:rPr lang="en-GB" sz="1800">
                <a:solidFill>
                  <a:schemeClr val="dk2"/>
                </a:solidFill>
                <a:latin typeface="Montserrat"/>
                <a:ea typeface="Montserrat"/>
                <a:cs typeface="Montserrat"/>
                <a:sym typeface="Montserrat"/>
              </a:rPr>
              <a:t> is to </a:t>
            </a:r>
            <a:r>
              <a:rPr lang="en-GB" sz="1800">
                <a:solidFill>
                  <a:schemeClr val="dk2"/>
                </a:solidFill>
                <a:latin typeface="Montserrat SemiBold"/>
                <a:ea typeface="Montserrat SemiBold"/>
                <a:cs typeface="Montserrat SemiBold"/>
                <a:sym typeface="Montserrat SemiBold"/>
              </a:rPr>
              <a:t>persuade others</a:t>
            </a:r>
            <a:r>
              <a:rPr lang="en-GB" sz="1800">
                <a:solidFill>
                  <a:schemeClr val="dk2"/>
                </a:solidFill>
                <a:latin typeface="Montserrat"/>
                <a:ea typeface="Montserrat"/>
                <a:cs typeface="Montserrat"/>
                <a:sym typeface="Montserrat"/>
              </a:rPr>
              <a:t> employ </a:t>
            </a:r>
            <a:r>
              <a:rPr lang="en-GB" sz="1800">
                <a:solidFill>
                  <a:schemeClr val="dk2"/>
                </a:solidFill>
                <a:latin typeface="Montserrat SemiBold"/>
                <a:ea typeface="Montserrat SemiBold"/>
                <a:cs typeface="Montserrat SemiBold"/>
                <a:sym typeface="Montserrat SemiBold"/>
              </a:rPr>
              <a:t>linguistic devices</a:t>
            </a:r>
            <a:r>
              <a:rPr lang="en-GB" sz="1800">
                <a:solidFill>
                  <a:schemeClr val="dk2"/>
                </a:solidFill>
                <a:latin typeface="Montserrat"/>
                <a:ea typeface="Montserrat"/>
                <a:cs typeface="Montserrat"/>
                <a:sym typeface="Montserrat"/>
              </a:rPr>
              <a:t> that are associated with action orientation 🡪 </a:t>
            </a:r>
            <a:r>
              <a:rPr lang="en-GB" sz="1800">
                <a:solidFill>
                  <a:schemeClr val="dk2"/>
                </a:solidFill>
                <a:latin typeface="Montserrat SemiBold"/>
                <a:ea typeface="Montserrat SemiBold"/>
                <a:cs typeface="Montserrat SemiBold"/>
                <a:sym typeface="Montserrat SemiBold"/>
              </a:rPr>
              <a:t>agentic</a:t>
            </a:r>
            <a:r>
              <a:rPr lang="en-GB" sz="1800">
                <a:solidFill>
                  <a:schemeClr val="dk2"/>
                </a:solidFill>
                <a:latin typeface="Montserrat"/>
                <a:ea typeface="Montserrat"/>
                <a:cs typeface="Montserrat"/>
                <a:sym typeface="Montserrat"/>
              </a:rPr>
              <a:t> and </a:t>
            </a:r>
            <a:r>
              <a:rPr lang="en-GB" sz="1800">
                <a:solidFill>
                  <a:schemeClr val="dk2"/>
                </a:solidFill>
                <a:latin typeface="Montserrat SemiBold"/>
                <a:ea typeface="Montserrat SemiBold"/>
                <a:cs typeface="Montserrat SemiBold"/>
                <a:sym typeface="Montserrat SemiBold"/>
              </a:rPr>
              <a:t>concrete language</a:t>
            </a:r>
            <a:endParaRPr sz="1800">
              <a:solidFill>
                <a:schemeClr val="dk2"/>
              </a:solidFill>
              <a:latin typeface="Montserrat SemiBold"/>
              <a:ea typeface="Montserrat SemiBold"/>
              <a:cs typeface="Montserrat SemiBold"/>
              <a:sym typeface="Montserrat SemiBold"/>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These devices are associated with recipients evaluations of the message: both in terms of </a:t>
            </a:r>
            <a:r>
              <a:rPr lang="en-GB" sz="1800">
                <a:solidFill>
                  <a:schemeClr val="dk2"/>
                </a:solidFill>
                <a:latin typeface="Montserrat SemiBold"/>
                <a:ea typeface="Montserrat SemiBold"/>
                <a:cs typeface="Montserrat SemiBold"/>
                <a:sym typeface="Montserrat SemiBold"/>
              </a:rPr>
              <a:t>perceived agency</a:t>
            </a:r>
            <a:r>
              <a:rPr lang="en-GB" sz="1800">
                <a:solidFill>
                  <a:schemeClr val="dk2"/>
                </a:solidFill>
                <a:latin typeface="Montserrat"/>
                <a:ea typeface="Montserrat"/>
                <a:cs typeface="Montserrat"/>
                <a:sym typeface="Montserrat"/>
              </a:rPr>
              <a:t> and </a:t>
            </a:r>
            <a:r>
              <a:rPr lang="en-GB" sz="1800">
                <a:solidFill>
                  <a:schemeClr val="dk2"/>
                </a:solidFill>
                <a:latin typeface="Montserrat SemiBold"/>
                <a:ea typeface="Montserrat SemiBold"/>
                <a:cs typeface="Montserrat SemiBold"/>
                <a:sym typeface="Montserrat SemiBold"/>
              </a:rPr>
              <a:t>persuasive appeal</a:t>
            </a:r>
            <a:endParaRPr sz="1800">
              <a:solidFill>
                <a:schemeClr val="dk2"/>
              </a:solidFill>
              <a:latin typeface="Montserrat SemiBold"/>
              <a:ea typeface="Montserrat SemiBold"/>
              <a:cs typeface="Montserrat SemiBold"/>
              <a:sym typeface="Montserrat SemiBold"/>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SemiBold"/>
                <a:ea typeface="Montserrat SemiBold"/>
                <a:cs typeface="Montserrat SemiBold"/>
                <a:sym typeface="Montserrat SemiBold"/>
              </a:rPr>
              <a:t>Political</a:t>
            </a:r>
            <a:r>
              <a:rPr lang="en-GB" sz="1800">
                <a:solidFill>
                  <a:schemeClr val="dk2"/>
                </a:solidFill>
                <a:latin typeface="Montserrat"/>
                <a:ea typeface="Montserrat"/>
                <a:cs typeface="Montserrat"/>
                <a:sym typeface="Montserrat"/>
              </a:rPr>
              <a:t> communicators also employ these linguistic devices in line with the unfolding of their persuasive goals.</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GB" sz="1800">
                <a:solidFill>
                  <a:schemeClr val="dk2"/>
                </a:solidFill>
                <a:latin typeface="Montserrat"/>
                <a:ea typeface="Montserrat"/>
                <a:cs typeface="Montserrat"/>
                <a:sym typeface="Montserrat"/>
              </a:rPr>
              <a:t>Politician’s linguistic agency‬ </a:t>
            </a:r>
            <a:r>
              <a:rPr lang="en-GB" sz="1800">
                <a:solidFill>
                  <a:schemeClr val="dk2"/>
                </a:solidFill>
                <a:latin typeface="Montserrat SemiBold"/>
                <a:ea typeface="Montserrat SemiBold"/>
                <a:cs typeface="Montserrat SemiBold"/>
                <a:sym typeface="Montserrat SemiBold"/>
              </a:rPr>
              <a:t>‭increase‬s ‭while‬ ‭getting‬ ‭closer‬ ‭to‬ ‭a‬ ‭critical‬ ‭political‬ ‭event</a:t>
            </a:r>
            <a:r>
              <a:rPr lang="en-GB" sz="1800">
                <a:solidFill>
                  <a:schemeClr val="dk2"/>
                </a:solidFill>
                <a:latin typeface="Montserrat"/>
                <a:ea typeface="Montserrat"/>
                <a:cs typeface="Montserrat"/>
                <a:sym typeface="Montserrat"/>
              </a:rPr>
              <a:t>,‬ ‭be‬ ‭it‬ ‭a‬ ‭planned‬ ‭democratic ‬‭event ‬‭(Election‬‬ ‭Day),‬ ‭or‬ ‭a‬ ‭sudden‬ ‭disruptive‬ ‭protest‬ ‭(Capitol‬ ‭riots).</a:t>
            </a:r>
            <a:endParaRPr sz="1800">
              <a:solidFill>
                <a:schemeClr val="dk2"/>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302dbfe21e8_0_299"/>
          <p:cNvSpPr txBox="1"/>
          <p:nvPr>
            <p:ph type="title"/>
          </p:nvPr>
        </p:nvSpPr>
        <p:spPr>
          <a:xfrm>
            <a:off x="1338256" y="302225"/>
            <a:ext cx="5997000" cy="3951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8C734B"/>
              </a:buClr>
              <a:buSzPts val="2400"/>
              <a:buFont typeface="Montserrat"/>
              <a:buNone/>
            </a:pPr>
            <a:r>
              <a:rPr lang="en-GB" sz="2400">
                <a:solidFill>
                  <a:srgbClr val="674EA7"/>
                </a:solidFill>
              </a:rPr>
              <a:t>Bonus Study (Preliminary Results)</a:t>
            </a:r>
            <a:r>
              <a:rPr lang="en-GB" sz="2400">
                <a:solidFill>
                  <a:srgbClr val="674EA7"/>
                </a:solidFill>
              </a:rPr>
              <a:t>: </a:t>
            </a:r>
            <a:endParaRPr sz="2400">
              <a:solidFill>
                <a:srgbClr val="674EA7"/>
              </a:solidFill>
            </a:endParaRPr>
          </a:p>
        </p:txBody>
      </p:sp>
      <p:sp>
        <p:nvSpPr>
          <p:cNvPr id="405" name="Google Shape;405;g302dbfe21e8_0_299"/>
          <p:cNvSpPr txBox="1"/>
          <p:nvPr>
            <p:ph idx="1" type="body"/>
          </p:nvPr>
        </p:nvSpPr>
        <p:spPr>
          <a:xfrm>
            <a:off x="657000" y="1022625"/>
            <a:ext cx="7830000" cy="3935400"/>
          </a:xfrm>
          <a:prstGeom prst="rect">
            <a:avLst/>
          </a:prstGeom>
          <a:noFill/>
          <a:ln>
            <a:noFill/>
          </a:ln>
        </p:spPr>
        <p:txBody>
          <a:bodyPr anchorCtr="0" anchor="t" bIns="0" lIns="0" spcFirstLastPara="1" rIns="0" wrap="square" tIns="0">
            <a:normAutofit/>
          </a:bodyPr>
          <a:lstStyle/>
          <a:p>
            <a:pPr indent="-342900" lvl="0" marL="342900" rtl="0" algn="l">
              <a:lnSpc>
                <a:spcPct val="100000"/>
              </a:lnSpc>
              <a:spcBef>
                <a:spcPts val="0"/>
              </a:spcBef>
              <a:spcAft>
                <a:spcPts val="0"/>
              </a:spcAft>
              <a:buClr>
                <a:schemeClr val="dk1"/>
              </a:buClr>
              <a:buSzPts val="1800"/>
              <a:buFont typeface="Montserrat"/>
              <a:buAutoNum type="arabicParenR"/>
            </a:pPr>
            <a:r>
              <a:rPr lang="en-GB" sz="1800">
                <a:latin typeface="Montserrat"/>
                <a:ea typeface="Montserrat"/>
                <a:cs typeface="Montserrat"/>
                <a:sym typeface="Montserrat"/>
              </a:rPr>
              <a:t>Topics</a:t>
            </a:r>
            <a:endParaRPr sz="1800">
              <a:latin typeface="Montserrat"/>
              <a:ea typeface="Montserrat"/>
              <a:cs typeface="Montserrat"/>
              <a:sym typeface="Montserrat"/>
            </a:endParaRPr>
          </a:p>
          <a:p>
            <a:pPr indent="0" lvl="2" marL="685800" rtl="0" algn="l">
              <a:lnSpc>
                <a:spcPct val="100000"/>
              </a:lnSpc>
              <a:spcBef>
                <a:spcPts val="0"/>
              </a:spcBef>
              <a:spcAft>
                <a:spcPts val="0"/>
              </a:spcAft>
              <a:buSzPts val="1800"/>
              <a:buFont typeface="Montserrat"/>
              <a:buNone/>
            </a:pPr>
            <a:r>
              <a:rPr i="1" lang="en-GB" sz="1800">
                <a:latin typeface="Montserrat"/>
                <a:ea typeface="Montserrat"/>
                <a:cs typeface="Montserrat"/>
                <a:sym typeface="Montserrat"/>
              </a:rPr>
              <a:t>Raise awareness of </a:t>
            </a:r>
            <a:r>
              <a:rPr i="1" lang="en-GB" sz="1800">
                <a:latin typeface="Montserrat SemiBold"/>
                <a:ea typeface="Montserrat SemiBold"/>
                <a:cs typeface="Montserrat SemiBold"/>
                <a:sym typeface="Montserrat SemiBold"/>
              </a:rPr>
              <a:t>mental health issues</a:t>
            </a:r>
            <a:endParaRPr i="1" sz="1800">
              <a:latin typeface="Montserrat SemiBold"/>
              <a:ea typeface="Montserrat SemiBold"/>
              <a:cs typeface="Montserrat SemiBold"/>
              <a:sym typeface="Montserrat SemiBold"/>
            </a:endParaRPr>
          </a:p>
          <a:p>
            <a:pPr indent="0" lvl="2" marL="685800" rtl="0" algn="l">
              <a:lnSpc>
                <a:spcPct val="100000"/>
              </a:lnSpc>
              <a:spcBef>
                <a:spcPts val="0"/>
              </a:spcBef>
              <a:spcAft>
                <a:spcPts val="0"/>
              </a:spcAft>
              <a:buSzPts val="1800"/>
              <a:buFont typeface="Montserrat"/>
              <a:buNone/>
            </a:pPr>
            <a:r>
              <a:rPr i="1" lang="en-GB" sz="1800">
                <a:latin typeface="Montserrat"/>
                <a:ea typeface="Montserrat"/>
                <a:cs typeface="Montserrat"/>
                <a:sym typeface="Montserrat"/>
              </a:rPr>
              <a:t>Prevent </a:t>
            </a:r>
            <a:r>
              <a:rPr i="1" lang="en-GB" sz="1800">
                <a:latin typeface="Montserrat SemiBold"/>
                <a:ea typeface="Montserrat SemiBold"/>
                <a:cs typeface="Montserrat SemiBold"/>
                <a:sym typeface="Montserrat SemiBold"/>
              </a:rPr>
              <a:t>climate change</a:t>
            </a:r>
            <a:r>
              <a:rPr i="1" lang="en-GB" sz="1800">
                <a:latin typeface="Montserrat"/>
                <a:ea typeface="Montserrat"/>
                <a:cs typeface="Montserrat"/>
                <a:sym typeface="Montserrat"/>
              </a:rPr>
              <a:t> and protect environment</a:t>
            </a:r>
            <a:endParaRPr i="1" sz="1800">
              <a:latin typeface="Montserrat"/>
              <a:ea typeface="Montserrat"/>
              <a:cs typeface="Montserrat"/>
              <a:sym typeface="Montserrat"/>
            </a:endParaRPr>
          </a:p>
          <a:p>
            <a:pPr indent="0" lvl="2" marL="685800" rtl="0" algn="l">
              <a:lnSpc>
                <a:spcPct val="100000"/>
              </a:lnSpc>
              <a:spcBef>
                <a:spcPts val="0"/>
              </a:spcBef>
              <a:spcAft>
                <a:spcPts val="0"/>
              </a:spcAft>
              <a:buSzPts val="1800"/>
              <a:buFont typeface="Montserrat"/>
              <a:buNone/>
            </a:pPr>
            <a:r>
              <a:rPr i="1" lang="en-GB" sz="1800">
                <a:latin typeface="Montserrat"/>
                <a:ea typeface="Montserrat"/>
                <a:cs typeface="Montserrat"/>
                <a:sym typeface="Montserrat"/>
              </a:rPr>
              <a:t>Increase </a:t>
            </a:r>
            <a:r>
              <a:rPr i="1" lang="en-GB" sz="1800">
                <a:latin typeface="Montserrat SemiBold"/>
                <a:ea typeface="Montserrat SemiBold"/>
                <a:cs typeface="Montserrat SemiBold"/>
                <a:sym typeface="Montserrat SemiBold"/>
              </a:rPr>
              <a:t>voting turnout</a:t>
            </a:r>
            <a:r>
              <a:rPr i="1" lang="en-GB" sz="1800">
                <a:latin typeface="Montserrat"/>
                <a:ea typeface="Montserrat"/>
                <a:cs typeface="Montserrat"/>
                <a:sym typeface="Montserrat"/>
              </a:rPr>
              <a:t> in elections</a:t>
            </a:r>
            <a:endParaRPr i="1" sz="1800">
              <a:latin typeface="Montserrat"/>
              <a:ea typeface="Montserrat"/>
              <a:cs typeface="Montserrat"/>
              <a:sym typeface="Montserrat"/>
            </a:endParaRPr>
          </a:p>
          <a:p>
            <a:pPr indent="0" lvl="2" marL="685800" rtl="0" algn="l">
              <a:lnSpc>
                <a:spcPct val="100000"/>
              </a:lnSpc>
              <a:spcBef>
                <a:spcPts val="0"/>
              </a:spcBef>
              <a:spcAft>
                <a:spcPts val="0"/>
              </a:spcAft>
              <a:buSzPts val="1800"/>
              <a:buFont typeface="Montserrat"/>
              <a:buNone/>
            </a:pPr>
            <a:r>
              <a:rPr i="1" lang="en-GB" sz="1800">
                <a:latin typeface="Montserrat"/>
                <a:ea typeface="Montserrat"/>
                <a:cs typeface="Montserrat"/>
                <a:sym typeface="Montserrat"/>
              </a:rPr>
              <a:t>Reduce </a:t>
            </a:r>
            <a:r>
              <a:rPr i="1" lang="en-GB" sz="1800">
                <a:latin typeface="Montserrat SemiBold"/>
                <a:ea typeface="Montserrat SemiBold"/>
                <a:cs typeface="Montserrat SemiBold"/>
                <a:sym typeface="Montserrat SemiBold"/>
              </a:rPr>
              <a:t>economic inequality</a:t>
            </a:r>
            <a:endParaRPr i="1" sz="1800">
              <a:latin typeface="Montserrat SemiBold"/>
              <a:ea typeface="Montserrat SemiBold"/>
              <a:cs typeface="Montserrat SemiBold"/>
              <a:sym typeface="Montserrat SemiBold"/>
            </a:endParaRPr>
          </a:p>
          <a:p>
            <a:pPr indent="0" lvl="2" marL="685800" rtl="0" algn="l">
              <a:lnSpc>
                <a:spcPct val="100000"/>
              </a:lnSpc>
              <a:spcBef>
                <a:spcPts val="0"/>
              </a:spcBef>
              <a:spcAft>
                <a:spcPts val="0"/>
              </a:spcAft>
              <a:buSzPts val="1800"/>
              <a:buFont typeface="Montserrat"/>
              <a:buNone/>
            </a:pPr>
            <a:r>
              <a:rPr i="1" lang="en-GB" sz="1800">
                <a:latin typeface="Montserrat"/>
                <a:ea typeface="Montserrat"/>
                <a:cs typeface="Montserrat"/>
                <a:sym typeface="Montserrat"/>
              </a:rPr>
              <a:t>Increase </a:t>
            </a:r>
            <a:r>
              <a:rPr i="1" lang="en-GB" sz="1800">
                <a:latin typeface="Montserrat SemiBold"/>
                <a:ea typeface="Montserrat SemiBold"/>
                <a:cs typeface="Montserrat SemiBold"/>
                <a:sym typeface="Montserrat SemiBold"/>
              </a:rPr>
              <a:t>volunteering</a:t>
            </a:r>
            <a:endParaRPr i="1" sz="1800">
              <a:latin typeface="Montserrat SemiBold"/>
              <a:ea typeface="Montserrat SemiBold"/>
              <a:cs typeface="Montserrat SemiBold"/>
              <a:sym typeface="Montserrat SemiBold"/>
            </a:endParaRPr>
          </a:p>
          <a:p>
            <a:pPr indent="0" lvl="2" marL="685800" rtl="0" algn="l">
              <a:lnSpc>
                <a:spcPct val="100000"/>
              </a:lnSpc>
              <a:spcBef>
                <a:spcPts val="0"/>
              </a:spcBef>
              <a:spcAft>
                <a:spcPts val="0"/>
              </a:spcAft>
              <a:buSzPts val="1800"/>
              <a:buFont typeface="Montserrat"/>
              <a:buNone/>
            </a:pPr>
            <a:r>
              <a:rPr i="1" lang="en-GB" sz="1800">
                <a:latin typeface="Montserrat"/>
                <a:ea typeface="Montserrat"/>
                <a:cs typeface="Montserrat"/>
                <a:sym typeface="Montserrat"/>
              </a:rPr>
              <a:t>Advocate for </a:t>
            </a:r>
            <a:r>
              <a:rPr i="1" lang="en-GB" sz="1800">
                <a:latin typeface="Montserrat SemiBold"/>
                <a:ea typeface="Montserrat SemiBold"/>
                <a:cs typeface="Montserrat SemiBold"/>
                <a:sym typeface="Montserrat SemiBold"/>
              </a:rPr>
              <a:t>free speech</a:t>
            </a:r>
            <a:endParaRPr i="1" sz="1800">
              <a:latin typeface="Montserrat SemiBold"/>
              <a:ea typeface="Montserrat SemiBold"/>
              <a:cs typeface="Montserrat SemiBold"/>
              <a:sym typeface="Montserrat SemiBold"/>
            </a:endParaRPr>
          </a:p>
          <a:p>
            <a:pPr indent="0" lvl="2" marL="685800" rtl="0" algn="l">
              <a:lnSpc>
                <a:spcPct val="100000"/>
              </a:lnSpc>
              <a:spcBef>
                <a:spcPts val="0"/>
              </a:spcBef>
              <a:spcAft>
                <a:spcPts val="0"/>
              </a:spcAft>
              <a:buSzPts val="1800"/>
              <a:buFont typeface="Montserrat"/>
              <a:buNone/>
            </a:pPr>
            <a:r>
              <a:rPr i="1" lang="en-GB" sz="1800">
                <a:latin typeface="Montserrat"/>
                <a:ea typeface="Montserrat"/>
                <a:cs typeface="Montserrat"/>
                <a:sym typeface="Montserrat"/>
              </a:rPr>
              <a:t>Protect </a:t>
            </a:r>
            <a:r>
              <a:rPr i="1" lang="en-GB" sz="1800">
                <a:latin typeface="Montserrat SemiBold"/>
                <a:ea typeface="Montserrat SemiBold"/>
                <a:cs typeface="Montserrat SemiBold"/>
                <a:sym typeface="Montserrat SemiBold"/>
              </a:rPr>
              <a:t>human rights</a:t>
            </a:r>
            <a:endParaRPr i="1" sz="1800">
              <a:latin typeface="Montserrat SemiBold"/>
              <a:ea typeface="Montserrat SemiBold"/>
              <a:cs typeface="Montserrat SemiBold"/>
              <a:sym typeface="Montserrat SemiBold"/>
            </a:endParaRPr>
          </a:p>
          <a:p>
            <a:pPr indent="0" lvl="2" marL="685800" rtl="0" algn="l">
              <a:lnSpc>
                <a:spcPct val="100000"/>
              </a:lnSpc>
              <a:spcBef>
                <a:spcPts val="0"/>
              </a:spcBef>
              <a:spcAft>
                <a:spcPts val="0"/>
              </a:spcAft>
              <a:buSzPts val="1800"/>
              <a:buFont typeface="Montserrat"/>
              <a:buNone/>
            </a:pPr>
            <a:r>
              <a:rPr i="1" lang="en-GB" sz="1800">
                <a:latin typeface="Montserrat"/>
                <a:ea typeface="Montserrat"/>
                <a:cs typeface="Montserrat"/>
                <a:sym typeface="Montserrat"/>
              </a:rPr>
              <a:t>Ensure </a:t>
            </a:r>
            <a:r>
              <a:rPr i="1" lang="en-GB" sz="1800">
                <a:latin typeface="Montserrat SemiBold"/>
                <a:ea typeface="Montserrat SemiBold"/>
                <a:cs typeface="Montserrat SemiBold"/>
                <a:sym typeface="Montserrat SemiBold"/>
              </a:rPr>
              <a:t>food security</a:t>
            </a:r>
            <a:r>
              <a:rPr i="1" lang="en-GB" sz="1800">
                <a:latin typeface="Montserrat"/>
                <a:ea typeface="Montserrat"/>
                <a:cs typeface="Montserrat"/>
                <a:sym typeface="Montserrat"/>
              </a:rPr>
              <a:t> and </a:t>
            </a:r>
            <a:r>
              <a:rPr i="1" lang="en-GB" sz="1800">
                <a:latin typeface="Montserrat SemiBold"/>
                <a:ea typeface="Montserrat SemiBold"/>
                <a:cs typeface="Montserrat SemiBold"/>
                <a:sym typeface="Montserrat SemiBold"/>
              </a:rPr>
              <a:t>sustainable agriculture</a:t>
            </a:r>
            <a:endParaRPr i="1" sz="1800">
              <a:latin typeface="Montserrat SemiBold"/>
              <a:ea typeface="Montserrat SemiBold"/>
              <a:cs typeface="Montserrat SemiBold"/>
              <a:sym typeface="Montserrat SemiBold"/>
            </a:endParaRPr>
          </a:p>
          <a:p>
            <a:pPr indent="0" lvl="2" marL="685800" rtl="0" algn="l">
              <a:lnSpc>
                <a:spcPct val="100000"/>
              </a:lnSpc>
              <a:spcBef>
                <a:spcPts val="0"/>
              </a:spcBef>
              <a:spcAft>
                <a:spcPts val="0"/>
              </a:spcAft>
              <a:buSzPts val="1800"/>
              <a:buFont typeface="Montserrat"/>
              <a:buNone/>
            </a:pPr>
            <a:r>
              <a:rPr i="1" lang="en-GB" sz="1800">
                <a:latin typeface="Montserrat"/>
                <a:ea typeface="Montserrat"/>
                <a:cs typeface="Montserrat"/>
                <a:sym typeface="Montserrat"/>
              </a:rPr>
              <a:t>Advocate for </a:t>
            </a:r>
            <a:r>
              <a:rPr i="1" lang="en-GB" sz="1800">
                <a:latin typeface="Montserrat SemiBold"/>
                <a:ea typeface="Montserrat SemiBold"/>
                <a:cs typeface="Montserrat SemiBold"/>
                <a:sym typeface="Montserrat SemiBold"/>
              </a:rPr>
              <a:t>digital privacy and security</a:t>
            </a:r>
            <a:endParaRPr i="1" sz="1800">
              <a:latin typeface="Montserrat SemiBold"/>
              <a:ea typeface="Montserrat SemiBold"/>
              <a:cs typeface="Montserrat SemiBold"/>
              <a:sym typeface="Montserrat SemiBold"/>
            </a:endParaRPr>
          </a:p>
          <a:p>
            <a:pPr indent="-342900" lvl="0" marL="342900" rtl="0" algn="l">
              <a:lnSpc>
                <a:spcPct val="100000"/>
              </a:lnSpc>
              <a:spcBef>
                <a:spcPts val="0"/>
              </a:spcBef>
              <a:spcAft>
                <a:spcPts val="0"/>
              </a:spcAft>
              <a:buClr>
                <a:schemeClr val="dk1"/>
              </a:buClr>
              <a:buSzPts val="1800"/>
              <a:buFont typeface="Montserrat"/>
              <a:buAutoNum type="arabicParenR"/>
            </a:pPr>
            <a:r>
              <a:rPr lang="en-GB" sz="1800">
                <a:highlight>
                  <a:srgbClr val="FFFF00"/>
                </a:highlight>
                <a:latin typeface="Montserrat SemiBold"/>
                <a:ea typeface="Montserrat SemiBold"/>
                <a:cs typeface="Montserrat SemiBold"/>
                <a:sym typeface="Montserrat SemiBold"/>
              </a:rPr>
              <a:t>Highlights</a:t>
            </a:r>
            <a:r>
              <a:rPr lang="en-GB" sz="1800">
                <a:latin typeface="Montserrat"/>
                <a:ea typeface="Montserrat"/>
                <a:cs typeface="Montserrat"/>
                <a:sym typeface="Montserrat"/>
              </a:rPr>
              <a:t> by </a:t>
            </a:r>
            <a:r>
              <a:rPr lang="en-GB" sz="1800">
                <a:highlight>
                  <a:srgbClr val="EA9999"/>
                </a:highlight>
                <a:latin typeface="Montserrat SemiBold"/>
                <a:ea typeface="Montserrat SemiBold"/>
                <a:cs typeface="Montserrat SemiBold"/>
                <a:sym typeface="Montserrat SemiBold"/>
              </a:rPr>
              <a:t>Authors</a:t>
            </a:r>
            <a:r>
              <a:rPr lang="en-GB" sz="1800">
                <a:latin typeface="Montserrat"/>
                <a:ea typeface="Montserrat"/>
                <a:cs typeface="Montserrat"/>
                <a:sym typeface="Montserrat"/>
              </a:rPr>
              <a:t> (N = 800) and </a:t>
            </a:r>
            <a:r>
              <a:rPr lang="en-GB" sz="1800">
                <a:highlight>
                  <a:srgbClr val="A4C2F4"/>
                </a:highlight>
                <a:latin typeface="Montserrat SemiBold"/>
                <a:ea typeface="Montserrat SemiBold"/>
                <a:cs typeface="Montserrat SemiBold"/>
                <a:sym typeface="Montserrat SemiBold"/>
              </a:rPr>
              <a:t>Readers</a:t>
            </a:r>
            <a:r>
              <a:rPr lang="en-GB" sz="1800">
                <a:latin typeface="Montserrat"/>
                <a:ea typeface="Montserrat"/>
                <a:cs typeface="Montserrat"/>
                <a:sym typeface="Montserrat"/>
              </a:rPr>
              <a:t> (N = 800)</a:t>
            </a:r>
            <a:endParaRPr sz="1800">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highlight>
                <a:srgbClr val="A4C2F4"/>
              </a:highlight>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g302dbfe21e8_0_304"/>
          <p:cNvPicPr preferRelativeResize="0"/>
          <p:nvPr/>
        </p:nvPicPr>
        <p:blipFill>
          <a:blip r:embed="rId3">
            <a:alphaModFix/>
          </a:blip>
          <a:stretch>
            <a:fillRect/>
          </a:stretch>
        </p:blipFill>
        <p:spPr>
          <a:xfrm>
            <a:off x="267530" y="659466"/>
            <a:ext cx="8813795" cy="382456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302dbfe21e8_0_831"/>
          <p:cNvSpPr txBox="1"/>
          <p:nvPr/>
        </p:nvSpPr>
        <p:spPr>
          <a:xfrm>
            <a:off x="448650" y="2412832"/>
            <a:ext cx="8246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Montserrat SemiBold"/>
                <a:ea typeface="Montserrat SemiBold"/>
                <a:cs typeface="Montserrat SemiBold"/>
                <a:sym typeface="Montserrat SemiBold"/>
              </a:rPr>
              <a:t>Linguistic Feature ~ </a:t>
            </a:r>
            <a:r>
              <a:rPr lang="en-GB" sz="1900">
                <a:latin typeface="Montserrat SemiBold"/>
                <a:ea typeface="Montserrat SemiBold"/>
                <a:cs typeface="Montserrat SemiBold"/>
                <a:sym typeface="Montserrat SemiBold"/>
              </a:rPr>
              <a:t>(1 | OrigRespId) + (1 | Topic) + Chunk * Type</a:t>
            </a:r>
            <a:endParaRPr sz="1900">
              <a:latin typeface="Montserrat SemiBold"/>
              <a:ea typeface="Montserrat SemiBold"/>
              <a:cs typeface="Montserrat SemiBold"/>
              <a:sym typeface="Montserrat SemiBold"/>
            </a:endParaRPr>
          </a:p>
        </p:txBody>
      </p:sp>
      <p:sp>
        <p:nvSpPr>
          <p:cNvPr id="418" name="Google Shape;418;g302dbfe21e8_0_831"/>
          <p:cNvSpPr txBox="1"/>
          <p:nvPr>
            <p:ph type="title"/>
          </p:nvPr>
        </p:nvSpPr>
        <p:spPr>
          <a:xfrm>
            <a:off x="1338256" y="302225"/>
            <a:ext cx="5997000" cy="3951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8C734B"/>
              </a:buClr>
              <a:buSzPts val="2400"/>
              <a:buFont typeface="Montserrat"/>
              <a:buNone/>
            </a:pPr>
            <a:r>
              <a:rPr lang="en-GB" sz="2400">
                <a:solidFill>
                  <a:srgbClr val="674EA7"/>
                </a:solidFill>
              </a:rPr>
              <a:t>Bonus Study (Preliminary Results): </a:t>
            </a:r>
            <a:endParaRPr sz="2400">
              <a:solidFill>
                <a:srgbClr val="674EA7"/>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g302dbfe21e8_0_843"/>
          <p:cNvPicPr preferRelativeResize="0"/>
          <p:nvPr/>
        </p:nvPicPr>
        <p:blipFill>
          <a:blip r:embed="rId3">
            <a:alphaModFix/>
          </a:blip>
          <a:stretch>
            <a:fillRect/>
          </a:stretch>
        </p:blipFill>
        <p:spPr>
          <a:xfrm>
            <a:off x="34702" y="308613"/>
            <a:ext cx="9074601" cy="4125231"/>
          </a:xfrm>
          <a:prstGeom prst="rect">
            <a:avLst/>
          </a:prstGeom>
          <a:noFill/>
          <a:ln>
            <a:noFill/>
          </a:ln>
        </p:spPr>
      </p:pic>
      <p:sp>
        <p:nvSpPr>
          <p:cNvPr id="425" name="Google Shape;425;g302dbfe21e8_0_843"/>
          <p:cNvSpPr txBox="1"/>
          <p:nvPr/>
        </p:nvSpPr>
        <p:spPr>
          <a:xfrm>
            <a:off x="448650" y="4480759"/>
            <a:ext cx="8246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Montserrat SemiBold"/>
                <a:ea typeface="Montserrat SemiBold"/>
                <a:cs typeface="Montserrat SemiBold"/>
                <a:sym typeface="Montserrat SemiBold"/>
              </a:rPr>
              <a:t>Linguistic Feature ~ (1 | OrigRespId) + (1 | Topic) + Chunk * Type</a:t>
            </a:r>
            <a:endParaRPr sz="1900">
              <a:latin typeface="Montserrat SemiBold"/>
              <a:ea typeface="Montserrat SemiBold"/>
              <a:cs typeface="Montserrat SemiBold"/>
              <a:sym typeface="Montserrat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302dbfe21e8_0_311"/>
          <p:cNvSpPr txBox="1"/>
          <p:nvPr>
            <p:ph type="title"/>
          </p:nvPr>
        </p:nvSpPr>
        <p:spPr>
          <a:xfrm>
            <a:off x="6588509" y="2763606"/>
            <a:ext cx="2253900" cy="223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GB" sz="4900"/>
              <a:t>Thank you!</a:t>
            </a:r>
            <a:endParaRPr b="1" sz="4900"/>
          </a:p>
        </p:txBody>
      </p:sp>
      <p:pic>
        <p:nvPicPr>
          <p:cNvPr id="431" name="Google Shape;431;g302dbfe21e8_0_311"/>
          <p:cNvPicPr preferRelativeResize="0"/>
          <p:nvPr/>
        </p:nvPicPr>
        <p:blipFill rotWithShape="1">
          <a:blip r:embed="rId3">
            <a:alphaModFix/>
          </a:blip>
          <a:srcRect b="0" l="0" r="0" t="0"/>
          <a:stretch/>
        </p:blipFill>
        <p:spPr>
          <a:xfrm>
            <a:off x="-1" y="-7"/>
            <a:ext cx="1528775" cy="2238395"/>
          </a:xfrm>
          <a:prstGeom prst="rect">
            <a:avLst/>
          </a:prstGeom>
          <a:noFill/>
          <a:ln>
            <a:noFill/>
          </a:ln>
        </p:spPr>
      </p:pic>
      <p:pic>
        <p:nvPicPr>
          <p:cNvPr id="432" name="Google Shape;432;g302dbfe21e8_0_311"/>
          <p:cNvPicPr preferRelativeResize="0"/>
          <p:nvPr/>
        </p:nvPicPr>
        <p:blipFill rotWithShape="1">
          <a:blip r:embed="rId4">
            <a:alphaModFix/>
          </a:blip>
          <a:srcRect b="0" l="0" r="0" t="0"/>
          <a:stretch/>
        </p:blipFill>
        <p:spPr>
          <a:xfrm>
            <a:off x="2116687" y="2561962"/>
            <a:ext cx="1528781" cy="2238430"/>
          </a:xfrm>
          <a:prstGeom prst="rect">
            <a:avLst/>
          </a:prstGeom>
          <a:noFill/>
          <a:ln>
            <a:noFill/>
          </a:ln>
        </p:spPr>
      </p:pic>
      <p:pic>
        <p:nvPicPr>
          <p:cNvPr id="433" name="Google Shape;433;g302dbfe21e8_0_311"/>
          <p:cNvPicPr preferRelativeResize="0"/>
          <p:nvPr/>
        </p:nvPicPr>
        <p:blipFill rotWithShape="1">
          <a:blip r:embed="rId5">
            <a:alphaModFix/>
          </a:blip>
          <a:srcRect b="0" l="0" r="0" t="0"/>
          <a:stretch/>
        </p:blipFill>
        <p:spPr>
          <a:xfrm>
            <a:off x="248255" y="2561955"/>
            <a:ext cx="1598150" cy="2440073"/>
          </a:xfrm>
          <a:prstGeom prst="rect">
            <a:avLst/>
          </a:prstGeom>
          <a:noFill/>
          <a:ln>
            <a:noFill/>
          </a:ln>
        </p:spPr>
      </p:pic>
      <p:pic>
        <p:nvPicPr>
          <p:cNvPr id="434" name="Google Shape;434;g302dbfe21e8_0_311"/>
          <p:cNvPicPr preferRelativeResize="0"/>
          <p:nvPr/>
        </p:nvPicPr>
        <p:blipFill rotWithShape="1">
          <a:blip r:embed="rId6">
            <a:alphaModFix/>
          </a:blip>
          <a:srcRect b="0" l="0" r="0" t="0"/>
          <a:stretch/>
        </p:blipFill>
        <p:spPr>
          <a:xfrm>
            <a:off x="7158650" y="226899"/>
            <a:ext cx="1896575" cy="2486850"/>
          </a:xfrm>
          <a:prstGeom prst="rect">
            <a:avLst/>
          </a:prstGeom>
          <a:noFill/>
          <a:ln>
            <a:noFill/>
          </a:ln>
        </p:spPr>
      </p:pic>
      <p:pic>
        <p:nvPicPr>
          <p:cNvPr id="435" name="Google Shape;435;g302dbfe21e8_0_311"/>
          <p:cNvPicPr preferRelativeResize="0"/>
          <p:nvPr/>
        </p:nvPicPr>
        <p:blipFill rotWithShape="1">
          <a:blip r:embed="rId7">
            <a:alphaModFix/>
          </a:blip>
          <a:srcRect b="0" l="0" r="0" t="0"/>
          <a:stretch/>
        </p:blipFill>
        <p:spPr>
          <a:xfrm>
            <a:off x="3475600" y="226893"/>
            <a:ext cx="1427400" cy="1859325"/>
          </a:xfrm>
          <a:prstGeom prst="rect">
            <a:avLst/>
          </a:prstGeom>
          <a:noFill/>
          <a:ln>
            <a:noFill/>
          </a:ln>
        </p:spPr>
      </p:pic>
      <p:pic>
        <p:nvPicPr>
          <p:cNvPr id="436" name="Google Shape;436;g302dbfe21e8_0_311"/>
          <p:cNvPicPr preferRelativeResize="0"/>
          <p:nvPr/>
        </p:nvPicPr>
        <p:blipFill rotWithShape="1">
          <a:blip r:embed="rId8">
            <a:alphaModFix/>
          </a:blip>
          <a:srcRect b="0" l="0" r="0" t="0"/>
          <a:stretch/>
        </p:blipFill>
        <p:spPr>
          <a:xfrm>
            <a:off x="3645469" y="2624344"/>
            <a:ext cx="1427400" cy="1859326"/>
          </a:xfrm>
          <a:prstGeom prst="rect">
            <a:avLst/>
          </a:prstGeom>
          <a:noFill/>
          <a:ln>
            <a:noFill/>
          </a:ln>
        </p:spPr>
      </p:pic>
      <p:pic>
        <p:nvPicPr>
          <p:cNvPr id="437" name="Google Shape;437;g302dbfe21e8_0_311"/>
          <p:cNvPicPr preferRelativeResize="0"/>
          <p:nvPr/>
        </p:nvPicPr>
        <p:blipFill rotWithShape="1">
          <a:blip r:embed="rId9">
            <a:alphaModFix/>
          </a:blip>
          <a:srcRect b="0" l="0" r="0" t="0"/>
          <a:stretch/>
        </p:blipFill>
        <p:spPr>
          <a:xfrm>
            <a:off x="1703111" y="119168"/>
            <a:ext cx="1598150" cy="2224300"/>
          </a:xfrm>
          <a:prstGeom prst="rect">
            <a:avLst/>
          </a:prstGeom>
          <a:noFill/>
          <a:ln>
            <a:noFill/>
          </a:ln>
        </p:spPr>
      </p:pic>
      <p:pic>
        <p:nvPicPr>
          <p:cNvPr id="438" name="Google Shape;438;g302dbfe21e8_0_311"/>
          <p:cNvPicPr preferRelativeResize="0"/>
          <p:nvPr/>
        </p:nvPicPr>
        <p:blipFill>
          <a:blip r:embed="rId10">
            <a:alphaModFix/>
          </a:blip>
          <a:stretch>
            <a:fillRect/>
          </a:stretch>
        </p:blipFill>
        <p:spPr>
          <a:xfrm>
            <a:off x="5170322" y="174684"/>
            <a:ext cx="1720990" cy="2113275"/>
          </a:xfrm>
          <a:prstGeom prst="rect">
            <a:avLst/>
          </a:prstGeom>
          <a:noFill/>
          <a:ln>
            <a:noFill/>
          </a:ln>
        </p:spPr>
      </p:pic>
      <p:pic>
        <p:nvPicPr>
          <p:cNvPr id="439" name="Google Shape;439;g302dbfe21e8_0_311"/>
          <p:cNvPicPr preferRelativeResize="0"/>
          <p:nvPr/>
        </p:nvPicPr>
        <p:blipFill>
          <a:blip r:embed="rId11">
            <a:alphaModFix/>
          </a:blip>
          <a:stretch>
            <a:fillRect/>
          </a:stretch>
        </p:blipFill>
        <p:spPr>
          <a:xfrm>
            <a:off x="4902992" y="2456492"/>
            <a:ext cx="1528781" cy="219502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302dbfe21e8_0_8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5" name="Google Shape;445;g302dbfe21e8_0_8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solidFill>
                  <a:schemeClr val="hlink"/>
                </a:solidFill>
                <a:hlinkClick r:id="rId3"/>
              </a:rPr>
              <a:t>https://cogsys.io/polit/scatter_batch_0021_GAUSS_4.html</a:t>
            </a:r>
            <a:endParaRPr/>
          </a:p>
          <a:p>
            <a:pPr indent="0" lvl="0" marL="0" rtl="0" algn="l">
              <a:spcBef>
                <a:spcPts val="0"/>
              </a:spcBef>
              <a:spcAft>
                <a:spcPts val="0"/>
              </a:spcAft>
              <a:buNone/>
            </a:pPr>
            <a:r>
              <a:rPr lang="en-GB" u="sng">
                <a:solidFill>
                  <a:schemeClr val="hlink"/>
                </a:solidFill>
                <a:hlinkClick r:id="rId4"/>
              </a:rPr>
              <a:t>https://cogsys.io/polit/n0008-init.html</a:t>
            </a:r>
            <a:endParaRPr/>
          </a:p>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02dbfe21e8_0_330"/>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00"/>
              <a:buNone/>
            </a:pPr>
            <a:r>
              <a:t/>
            </a:r>
            <a:endParaRPr/>
          </a:p>
        </p:txBody>
      </p:sp>
      <p:sp>
        <p:nvSpPr>
          <p:cNvPr id="451" name="Google Shape;451;g302dbfe21e8_0_330"/>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452" name="Google Shape;452;g302dbfe21e8_0_330"/>
          <p:cNvPicPr preferRelativeResize="0"/>
          <p:nvPr/>
        </p:nvPicPr>
        <p:blipFill rotWithShape="1">
          <a:blip r:embed="rId3">
            <a:alphaModFix/>
          </a:blip>
          <a:srcRect b="0" l="0" r="0" t="0"/>
          <a:stretch/>
        </p:blipFill>
        <p:spPr>
          <a:xfrm>
            <a:off x="254833" y="288925"/>
            <a:ext cx="8634332" cy="5143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302dbfe21e8_0_336"/>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00"/>
              <a:buNone/>
            </a:pPr>
            <a:r>
              <a:t/>
            </a:r>
            <a:endParaRPr/>
          </a:p>
        </p:txBody>
      </p:sp>
      <p:sp>
        <p:nvSpPr>
          <p:cNvPr id="458" name="Google Shape;458;g302dbfe21e8_0_336"/>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pic>
        <p:nvPicPr>
          <p:cNvPr id="459" name="Google Shape;459;g302dbfe21e8_0_336"/>
          <p:cNvPicPr preferRelativeResize="0"/>
          <p:nvPr/>
        </p:nvPicPr>
        <p:blipFill rotWithShape="1">
          <a:blip r:embed="rId3">
            <a:alphaModFix/>
          </a:blip>
          <a:srcRect b="0" l="0" r="0" t="0"/>
          <a:stretch/>
        </p:blipFill>
        <p:spPr>
          <a:xfrm>
            <a:off x="450761" y="0"/>
            <a:ext cx="8242478"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g302dbfe21e8_0_827"/>
          <p:cNvPicPr preferRelativeResize="0"/>
          <p:nvPr/>
        </p:nvPicPr>
        <p:blipFill rotWithShape="1">
          <a:blip r:embed="rId3">
            <a:alphaModFix/>
          </a:blip>
          <a:srcRect b="0" l="0" r="0" t="0"/>
          <a:stretch/>
        </p:blipFill>
        <p:spPr>
          <a:xfrm>
            <a:off x="463525" y="152400"/>
            <a:ext cx="8216960" cy="4838698"/>
          </a:xfrm>
          <a:prstGeom prst="rect">
            <a:avLst/>
          </a:prstGeom>
          <a:noFill/>
          <a:ln>
            <a:noFill/>
          </a:ln>
        </p:spPr>
      </p:pic>
      <p:sp>
        <p:nvSpPr>
          <p:cNvPr id="465" name="Google Shape;465;g302dbfe21e8_0_827"/>
          <p:cNvSpPr txBox="1"/>
          <p:nvPr/>
        </p:nvSpPr>
        <p:spPr>
          <a:xfrm>
            <a:off x="70825" y="34950"/>
            <a:ext cx="16524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Agency</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 name="Shape 100"/>
        <p:cNvGrpSpPr/>
        <p:nvPr/>
      </p:nvGrpSpPr>
      <p:grpSpPr>
        <a:xfrm>
          <a:off x="0" y="0"/>
          <a:ext cx="0" cy="0"/>
          <a:chOff x="0" y="0"/>
          <a:chExt cx="0" cy="0"/>
        </a:xfrm>
      </p:grpSpPr>
      <p:sp>
        <p:nvSpPr>
          <p:cNvPr id="101" name="Google Shape;101;g302dbfe21e8_0_611"/>
          <p:cNvSpPr txBox="1"/>
          <p:nvPr/>
        </p:nvSpPr>
        <p:spPr>
          <a:xfrm>
            <a:off x="440850" y="902925"/>
            <a:ext cx="8262300" cy="3589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2"/>
              </a:buClr>
              <a:buSzPts val="2100"/>
              <a:buFont typeface="Montserrat"/>
              <a:buChar char="●"/>
            </a:pPr>
            <a:r>
              <a:rPr lang="en-GB" sz="2100">
                <a:solidFill>
                  <a:schemeClr val="dk2"/>
                </a:solidFill>
                <a:latin typeface="Montserrat"/>
                <a:ea typeface="Montserrat"/>
                <a:cs typeface="Montserrat"/>
                <a:sym typeface="Montserrat"/>
              </a:rPr>
              <a:t>Multiple indicators of AO (agency) in language (Formanowicz et al. 2017);</a:t>
            </a:r>
            <a:endParaRPr sz="2100">
              <a:solidFill>
                <a:schemeClr val="dk2"/>
              </a:solidFill>
              <a:latin typeface="Montserrat"/>
              <a:ea typeface="Montserrat"/>
              <a:cs typeface="Montserrat"/>
              <a:sym typeface="Montserrat"/>
            </a:endParaRPr>
          </a:p>
          <a:p>
            <a:pPr indent="-361950" lvl="0" marL="457200" rtl="0" algn="l">
              <a:spcBef>
                <a:spcPts val="0"/>
              </a:spcBef>
              <a:spcAft>
                <a:spcPts val="0"/>
              </a:spcAft>
              <a:buClr>
                <a:schemeClr val="dk2"/>
              </a:buClr>
              <a:buSzPts val="2100"/>
              <a:buFont typeface="Montserrat"/>
              <a:buChar char="●"/>
            </a:pPr>
            <a:r>
              <a:rPr lang="en-GB" sz="2100">
                <a:solidFill>
                  <a:srgbClr val="674EA7"/>
                </a:solidFill>
                <a:latin typeface="Montserrat SemiBold"/>
                <a:ea typeface="Montserrat SemiBold"/>
                <a:cs typeface="Montserrat SemiBold"/>
                <a:sym typeface="Montserrat SemiBold"/>
              </a:rPr>
              <a:t>Verbs</a:t>
            </a:r>
            <a:r>
              <a:rPr lang="en-GB" sz="2100">
                <a:solidFill>
                  <a:schemeClr val="dk2"/>
                </a:solidFill>
                <a:latin typeface="Montserrat"/>
                <a:ea typeface="Montserrat"/>
                <a:cs typeface="Montserrat"/>
                <a:sym typeface="Montserrat"/>
              </a:rPr>
              <a:t>, as</a:t>
            </a:r>
            <a:r>
              <a:rPr lang="en-GB" sz="2100">
                <a:solidFill>
                  <a:schemeClr val="dk2"/>
                </a:solidFill>
                <a:latin typeface="Montserrat"/>
                <a:ea typeface="Montserrat"/>
                <a:cs typeface="Montserrat"/>
                <a:sym typeface="Montserrat"/>
              </a:rPr>
              <a:t> </a:t>
            </a:r>
            <a:r>
              <a:rPr lang="en-GB" sz="2100">
                <a:solidFill>
                  <a:schemeClr val="dk2"/>
                </a:solidFill>
                <a:latin typeface="Montserrat SemiBold"/>
                <a:ea typeface="Montserrat SemiBold"/>
                <a:cs typeface="Montserrat SemiBold"/>
                <a:sym typeface="Montserrat SemiBold"/>
              </a:rPr>
              <a:t>grammatical vehicles of action</a:t>
            </a:r>
            <a:r>
              <a:rPr lang="en-GB" sz="2100">
                <a:solidFill>
                  <a:schemeClr val="dk2"/>
                </a:solidFill>
                <a:latin typeface="Montserrat"/>
                <a:ea typeface="Montserrat"/>
                <a:cs typeface="Montserrat"/>
                <a:sym typeface="Montserrat"/>
              </a:rPr>
              <a:t>, are</a:t>
            </a:r>
            <a:endParaRPr sz="2100">
              <a:solidFill>
                <a:schemeClr val="dk2"/>
              </a:solidFill>
              <a:latin typeface="Montserrat"/>
              <a:ea typeface="Montserrat"/>
              <a:cs typeface="Montserrat"/>
              <a:sym typeface="Montserrat"/>
            </a:endParaRPr>
          </a:p>
          <a:p>
            <a:pPr indent="-361950" lvl="1" marL="914400" rtl="0" algn="l">
              <a:spcBef>
                <a:spcPts val="0"/>
              </a:spcBef>
              <a:spcAft>
                <a:spcPts val="0"/>
              </a:spcAft>
              <a:buClr>
                <a:schemeClr val="dk2"/>
              </a:buClr>
              <a:buSzPts val="2100"/>
              <a:buFont typeface="Montserrat"/>
              <a:buChar char="○"/>
            </a:pPr>
            <a:r>
              <a:rPr lang="en-GB" sz="2100">
                <a:solidFill>
                  <a:schemeClr val="dk2"/>
                </a:solidFill>
                <a:latin typeface="Montserrat SemiBold"/>
                <a:ea typeface="Montserrat SemiBold"/>
                <a:cs typeface="Montserrat SemiBold"/>
                <a:sym typeface="Montserrat SemiBold"/>
              </a:rPr>
              <a:t>L</a:t>
            </a:r>
            <a:r>
              <a:rPr lang="en-GB" sz="2100">
                <a:solidFill>
                  <a:schemeClr val="dk2"/>
                </a:solidFill>
                <a:latin typeface="Montserrat SemiBold"/>
                <a:ea typeface="Montserrat SemiBold"/>
                <a:cs typeface="Montserrat SemiBold"/>
                <a:sym typeface="Montserrat SemiBold"/>
              </a:rPr>
              <a:t>inguistic (</a:t>
            </a:r>
            <a:r>
              <a:rPr lang="en-GB" sz="2100">
                <a:solidFill>
                  <a:schemeClr val="dk2"/>
                </a:solidFill>
                <a:latin typeface="Montserrat SemiBold"/>
                <a:ea typeface="Montserrat SemiBold"/>
                <a:cs typeface="Montserrat SemiBold"/>
                <a:sym typeface="Montserrat SemiBold"/>
              </a:rPr>
              <a:t>grammatical</a:t>
            </a:r>
            <a:r>
              <a:rPr lang="en-GB" sz="2100">
                <a:solidFill>
                  <a:schemeClr val="dk2"/>
                </a:solidFill>
                <a:latin typeface="Montserrat SemiBold"/>
                <a:ea typeface="Montserrat SemiBold"/>
                <a:cs typeface="Montserrat SemiBold"/>
                <a:sym typeface="Montserrat SemiBold"/>
              </a:rPr>
              <a:t>) markers of agency</a:t>
            </a:r>
            <a:r>
              <a:rPr lang="en-GB" sz="2100">
                <a:solidFill>
                  <a:schemeClr val="dk2"/>
                </a:solidFill>
                <a:latin typeface="Montserrat"/>
                <a:ea typeface="Montserrat"/>
                <a:cs typeface="Montserrat"/>
                <a:sym typeface="Montserrat"/>
              </a:rPr>
              <a:t> (Formanowicz et al. 2017);</a:t>
            </a:r>
            <a:endParaRPr sz="2100">
              <a:solidFill>
                <a:schemeClr val="dk2"/>
              </a:solidFill>
              <a:latin typeface="Montserrat"/>
              <a:ea typeface="Montserrat"/>
              <a:cs typeface="Montserrat"/>
              <a:sym typeface="Montserrat"/>
            </a:endParaRPr>
          </a:p>
          <a:p>
            <a:pPr indent="-361950" lvl="0" marL="457200" rtl="0" algn="l">
              <a:spcBef>
                <a:spcPts val="0"/>
              </a:spcBef>
              <a:spcAft>
                <a:spcPts val="0"/>
              </a:spcAft>
              <a:buClr>
                <a:schemeClr val="dk2"/>
              </a:buClr>
              <a:buSzPts val="2100"/>
              <a:buFont typeface="Montserrat"/>
              <a:buChar char="●"/>
            </a:pPr>
            <a:r>
              <a:rPr lang="en-GB" sz="2100">
                <a:solidFill>
                  <a:schemeClr val="dk2"/>
                </a:solidFill>
                <a:latin typeface="Montserrat"/>
                <a:ea typeface="Montserrat"/>
                <a:cs typeface="Montserrat"/>
                <a:sym typeface="Montserrat"/>
              </a:rPr>
              <a:t>Verbs representing agency are both encoded in and decoded from language (Formanowicz et al. 2017);</a:t>
            </a:r>
            <a:endParaRPr sz="2100">
              <a:solidFill>
                <a:schemeClr val="dk2"/>
              </a:solidFill>
              <a:latin typeface="Montserrat"/>
              <a:ea typeface="Montserrat"/>
              <a:cs typeface="Montserrat"/>
              <a:sym typeface="Montserrat"/>
            </a:endParaRPr>
          </a:p>
          <a:p>
            <a:pPr indent="-361950" lvl="0" marL="457200" rtl="0" algn="l">
              <a:spcBef>
                <a:spcPts val="0"/>
              </a:spcBef>
              <a:spcAft>
                <a:spcPts val="0"/>
              </a:spcAft>
              <a:buClr>
                <a:schemeClr val="dk2"/>
              </a:buClr>
              <a:buSzPts val="2100"/>
              <a:buFont typeface="Montserrat"/>
              <a:buChar char="●"/>
            </a:pPr>
            <a:r>
              <a:rPr lang="en-GB" sz="2100">
                <a:solidFill>
                  <a:schemeClr val="dk2"/>
                </a:solidFill>
                <a:latin typeface="Montserrat"/>
                <a:ea typeface="Montserrat"/>
                <a:cs typeface="Montserrat"/>
                <a:sym typeface="Montserrat"/>
              </a:rPr>
              <a:t>Verb sentences more vivid and easy to imagine than noun sentences (Hansen &amp; Wänke, 2010).</a:t>
            </a:r>
            <a:endParaRPr sz="2100">
              <a:solidFill>
                <a:schemeClr val="dk2"/>
              </a:solidFill>
              <a:latin typeface="Montserrat"/>
              <a:ea typeface="Montserrat"/>
              <a:cs typeface="Montserrat"/>
              <a:sym typeface="Montserrat"/>
            </a:endParaRPr>
          </a:p>
        </p:txBody>
      </p:sp>
      <p:sp>
        <p:nvSpPr>
          <p:cNvPr id="102" name="Google Shape;102;g302dbfe21e8_0_611"/>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200">
                <a:solidFill>
                  <a:srgbClr val="674EA7"/>
                </a:solidFill>
              </a:rPr>
              <a:t>Action </a:t>
            </a:r>
            <a:r>
              <a:rPr lang="en-GB" sz="2200" u="sng">
                <a:solidFill>
                  <a:srgbClr val="674EA7"/>
                </a:solidFill>
              </a:rPr>
              <a:t>Orientation</a:t>
            </a:r>
            <a:r>
              <a:rPr lang="en-GB" sz="2200">
                <a:solidFill>
                  <a:srgbClr val="674EA7"/>
                </a:solidFill>
              </a:rPr>
              <a:t> [AO] and </a:t>
            </a:r>
            <a:r>
              <a:rPr lang="en-GB" sz="2200" u="sng">
                <a:solidFill>
                  <a:srgbClr val="674EA7"/>
                </a:solidFill>
              </a:rPr>
              <a:t>Verbs</a:t>
            </a:r>
            <a:endParaRPr sz="2200" u="sng">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g302dbfe21e8_0_814"/>
          <p:cNvPicPr preferRelativeResize="0"/>
          <p:nvPr/>
        </p:nvPicPr>
        <p:blipFill>
          <a:blip r:embed="rId3">
            <a:alphaModFix/>
          </a:blip>
          <a:stretch>
            <a:fillRect/>
          </a:stretch>
        </p:blipFill>
        <p:spPr>
          <a:xfrm>
            <a:off x="806925" y="152400"/>
            <a:ext cx="7530138" cy="4838702"/>
          </a:xfrm>
          <a:prstGeom prst="rect">
            <a:avLst/>
          </a:prstGeom>
          <a:noFill/>
          <a:ln>
            <a:noFill/>
          </a:ln>
        </p:spPr>
      </p:pic>
      <p:sp>
        <p:nvSpPr>
          <p:cNvPr id="471" name="Google Shape;471;g302dbfe21e8_0_814"/>
          <p:cNvSpPr txBox="1"/>
          <p:nvPr/>
        </p:nvSpPr>
        <p:spPr>
          <a:xfrm>
            <a:off x="70825" y="34950"/>
            <a:ext cx="16524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Concreteness</a:t>
            </a:r>
            <a:endParaRPr sz="18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g302dbfe21e8_0_821"/>
          <p:cNvPicPr preferRelativeResize="0"/>
          <p:nvPr/>
        </p:nvPicPr>
        <p:blipFill>
          <a:blip r:embed="rId3">
            <a:alphaModFix/>
          </a:blip>
          <a:stretch>
            <a:fillRect/>
          </a:stretch>
        </p:blipFill>
        <p:spPr>
          <a:xfrm>
            <a:off x="728925" y="152400"/>
            <a:ext cx="7530138" cy="4838702"/>
          </a:xfrm>
          <a:prstGeom prst="rect">
            <a:avLst/>
          </a:prstGeom>
          <a:noFill/>
          <a:ln>
            <a:noFill/>
          </a:ln>
        </p:spPr>
      </p:pic>
      <p:sp>
        <p:nvSpPr>
          <p:cNvPr id="477" name="Google Shape;477;g302dbfe21e8_0_821"/>
          <p:cNvSpPr txBox="1"/>
          <p:nvPr/>
        </p:nvSpPr>
        <p:spPr>
          <a:xfrm>
            <a:off x="70825" y="34950"/>
            <a:ext cx="16524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VB-WOBH</a:t>
            </a:r>
            <a:endParaRPr sz="1800">
              <a:solidFill>
                <a:schemeClr val="dk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02dbfe21e8_0_342"/>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0714"/>
              <a:buNone/>
            </a:pPr>
            <a:r>
              <a:rPr lang="en-GB"/>
              <a:t>BERTAgent: Online resources</a:t>
            </a:r>
            <a:endParaRPr/>
          </a:p>
        </p:txBody>
      </p:sp>
      <p:sp>
        <p:nvSpPr>
          <p:cNvPr id="483" name="Google Shape;483;g302dbfe21e8_0_342"/>
          <p:cNvSpPr txBox="1"/>
          <p:nvPr>
            <p:ph idx="1" type="body"/>
          </p:nvPr>
        </p:nvSpPr>
        <p:spPr>
          <a:xfrm>
            <a:off x="311700" y="1266200"/>
            <a:ext cx="8520600" cy="3302700"/>
          </a:xfrm>
          <a:prstGeom prst="rect">
            <a:avLst/>
          </a:prstGeom>
          <a:noFill/>
          <a:ln>
            <a:noFill/>
          </a:ln>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SzPts val="1500"/>
              <a:buChar char="●"/>
            </a:pPr>
            <a:r>
              <a:rPr lang="en-GB" sz="1500">
                <a:solidFill>
                  <a:schemeClr val="dk1"/>
                </a:solidFill>
              </a:rPr>
              <a:t>Preprint: </a:t>
            </a:r>
            <a:r>
              <a:rPr lang="en-GB" sz="1500" u="sng">
                <a:solidFill>
                  <a:schemeClr val="hlink"/>
                </a:solidFill>
                <a:hlinkClick r:id="rId3"/>
              </a:rPr>
              <a:t>https://psyarxiv.com/qw6u3/</a:t>
            </a:r>
            <a:endParaRPr sz="1500">
              <a:solidFill>
                <a:schemeClr val="dk1"/>
              </a:solidFill>
            </a:endParaRPr>
          </a:p>
          <a:p>
            <a:pPr indent="-323850" lvl="0" marL="457200" rtl="0" algn="l">
              <a:lnSpc>
                <a:spcPct val="200000"/>
              </a:lnSpc>
              <a:spcBef>
                <a:spcPts val="0"/>
              </a:spcBef>
              <a:spcAft>
                <a:spcPts val="0"/>
              </a:spcAft>
              <a:buClr>
                <a:schemeClr val="dk1"/>
              </a:buClr>
              <a:buSzPts val="1500"/>
              <a:buChar char="●"/>
            </a:pPr>
            <a:r>
              <a:rPr lang="en-GB" sz="1500">
                <a:solidFill>
                  <a:schemeClr val="dk1"/>
                </a:solidFill>
              </a:rPr>
              <a:t>SOM is available at </a:t>
            </a:r>
            <a:r>
              <a:rPr lang="en-GB" sz="1500" u="sng">
                <a:solidFill>
                  <a:schemeClr val="accent5"/>
                </a:solidFill>
                <a:hlinkClick r:id="rId4">
                  <a:extLst>
                    <a:ext uri="{A12FA001-AC4F-418D-AE19-62706E023703}">
                      <ahyp:hlinkClr val="tx"/>
                    </a:ext>
                  </a:extLst>
                </a:hlinkClick>
              </a:rPr>
              <a:t>https://github.com/cogsys-io/BERTAgent-SOM/</a:t>
            </a:r>
            <a:endParaRPr sz="1500">
              <a:solidFill>
                <a:schemeClr val="dk1"/>
              </a:solidFill>
            </a:endParaRPr>
          </a:p>
          <a:p>
            <a:pPr indent="-323850" lvl="0" marL="457200" rtl="0" algn="l">
              <a:lnSpc>
                <a:spcPct val="200000"/>
              </a:lnSpc>
              <a:spcBef>
                <a:spcPts val="0"/>
              </a:spcBef>
              <a:spcAft>
                <a:spcPts val="0"/>
              </a:spcAft>
              <a:buSzPts val="1500"/>
              <a:buChar char="●"/>
            </a:pPr>
            <a:r>
              <a:rPr lang="en-GB" sz="1500">
                <a:solidFill>
                  <a:schemeClr val="dk1"/>
                </a:solidFill>
              </a:rPr>
              <a:t>Installation from </a:t>
            </a:r>
            <a:r>
              <a:rPr lang="en-GB" sz="1500" u="sng">
                <a:solidFill>
                  <a:schemeClr val="hlink"/>
                </a:solidFill>
                <a:hlinkClick r:id="rId5"/>
              </a:rPr>
              <a:t>https://pypi.org/project/bertagent/</a:t>
            </a:r>
            <a:endParaRPr sz="1500">
              <a:solidFill>
                <a:schemeClr val="dk1"/>
              </a:solidFill>
            </a:endParaRPr>
          </a:p>
          <a:p>
            <a:pPr indent="-323850" lvl="1" marL="914400" rtl="0" algn="l">
              <a:lnSpc>
                <a:spcPct val="200000"/>
              </a:lnSpc>
              <a:spcBef>
                <a:spcPts val="0"/>
              </a:spcBef>
              <a:spcAft>
                <a:spcPts val="0"/>
              </a:spcAft>
              <a:buClr>
                <a:schemeClr val="dk1"/>
              </a:buClr>
              <a:buSzPts val="1500"/>
              <a:buFont typeface="Courier New"/>
              <a:buChar char="○"/>
            </a:pPr>
            <a:r>
              <a:rPr b="1" lang="en-GB" sz="2100">
                <a:latin typeface="Courier New"/>
                <a:ea typeface="Courier New"/>
                <a:cs typeface="Courier New"/>
                <a:sym typeface="Courier New"/>
              </a:rPr>
              <a:t>pip install bertagent</a:t>
            </a:r>
            <a:endParaRPr sz="1500">
              <a:solidFill>
                <a:schemeClr val="dk1"/>
              </a:solidFill>
              <a:latin typeface="Courier New"/>
              <a:ea typeface="Courier New"/>
              <a:cs typeface="Courier New"/>
              <a:sym typeface="Courier New"/>
            </a:endParaRPr>
          </a:p>
          <a:p>
            <a:pPr indent="-323850" lvl="1" marL="914400" rtl="0" algn="l">
              <a:lnSpc>
                <a:spcPct val="200000"/>
              </a:lnSpc>
              <a:spcBef>
                <a:spcPts val="0"/>
              </a:spcBef>
              <a:spcAft>
                <a:spcPts val="0"/>
              </a:spcAft>
              <a:buSzPts val="1500"/>
              <a:buChar char="○"/>
            </a:pPr>
            <a:r>
              <a:rPr lang="en-GB" sz="1500">
                <a:solidFill>
                  <a:schemeClr val="dk1"/>
                </a:solidFill>
              </a:rPr>
              <a:t>Documentation + tutorial: </a:t>
            </a:r>
            <a:r>
              <a:rPr lang="en-GB" sz="1500" u="sng">
                <a:solidFill>
                  <a:schemeClr val="hlink"/>
                </a:solidFill>
                <a:hlinkClick r:id="rId6"/>
              </a:rPr>
              <a:t>https://bertagent.readthedocs.io/</a:t>
            </a:r>
            <a:endParaRPr sz="1500">
              <a:solidFill>
                <a:schemeClr val="dk1"/>
              </a:solidFill>
            </a:endParaRPr>
          </a:p>
          <a:p>
            <a:pPr indent="-323850" lvl="1" marL="914400" rtl="0" algn="l">
              <a:lnSpc>
                <a:spcPct val="200000"/>
              </a:lnSpc>
              <a:spcBef>
                <a:spcPts val="0"/>
              </a:spcBef>
              <a:spcAft>
                <a:spcPts val="0"/>
              </a:spcAft>
              <a:buSzPts val="1500"/>
              <a:buChar char="○"/>
            </a:pPr>
            <a:r>
              <a:rPr lang="en-GB" sz="1500">
                <a:solidFill>
                  <a:schemeClr val="dk1"/>
                </a:solidFill>
              </a:rPr>
              <a:t>Source code: </a:t>
            </a:r>
            <a:r>
              <a:rPr lang="en-GB" sz="1500" u="sng">
                <a:solidFill>
                  <a:schemeClr val="hlink"/>
                </a:solidFill>
                <a:hlinkClick r:id="rId7"/>
              </a:rPr>
              <a:t>https://github.com/cogsys-io/bertagent/</a:t>
            </a:r>
            <a:endParaRPr b="1" sz="2100">
              <a:solidFill>
                <a:srgbClr val="FF0000"/>
              </a:solidFill>
            </a:endParaRPr>
          </a:p>
        </p:txBody>
      </p:sp>
      <p:pic>
        <p:nvPicPr>
          <p:cNvPr id="484" name="Google Shape;484;g302dbfe21e8_0_342"/>
          <p:cNvPicPr preferRelativeResize="0"/>
          <p:nvPr/>
        </p:nvPicPr>
        <p:blipFill rotWithShape="1">
          <a:blip r:embed="rId8">
            <a:alphaModFix/>
          </a:blip>
          <a:srcRect b="0" l="0" r="0" t="0"/>
          <a:stretch/>
        </p:blipFill>
        <p:spPr>
          <a:xfrm>
            <a:off x="6922350" y="2066375"/>
            <a:ext cx="1728126" cy="1702350"/>
          </a:xfrm>
          <a:prstGeom prst="rect">
            <a:avLst/>
          </a:prstGeom>
          <a:noFill/>
          <a:ln>
            <a:noFill/>
          </a:ln>
        </p:spPr>
      </p:pic>
      <p:pic>
        <p:nvPicPr>
          <p:cNvPr id="485" name="Google Shape;485;g302dbfe21e8_0_342"/>
          <p:cNvPicPr preferRelativeResize="0"/>
          <p:nvPr/>
        </p:nvPicPr>
        <p:blipFill rotWithShape="1">
          <a:blip r:embed="rId9">
            <a:alphaModFix/>
          </a:blip>
          <a:srcRect b="0" l="0" r="0" t="0"/>
          <a:stretch/>
        </p:blipFill>
        <p:spPr>
          <a:xfrm>
            <a:off x="6922348" y="273374"/>
            <a:ext cx="1377600" cy="138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g302dbfe21e8_0_349"/>
          <p:cNvPicPr preferRelativeResize="0"/>
          <p:nvPr/>
        </p:nvPicPr>
        <p:blipFill rotWithShape="1">
          <a:blip r:embed="rId3">
            <a:alphaModFix/>
          </a:blip>
          <a:srcRect b="0" l="0" r="0" t="0"/>
          <a:stretch/>
        </p:blipFill>
        <p:spPr>
          <a:xfrm>
            <a:off x="872452" y="0"/>
            <a:ext cx="7399098" cy="5143501"/>
          </a:xfrm>
          <a:prstGeom prst="rect">
            <a:avLst/>
          </a:prstGeom>
          <a:noFill/>
          <a:ln>
            <a:noFill/>
          </a:ln>
        </p:spPr>
      </p:pic>
      <p:pic>
        <p:nvPicPr>
          <p:cNvPr id="491" name="Google Shape;491;g302dbfe21e8_0_349"/>
          <p:cNvPicPr preferRelativeResize="0"/>
          <p:nvPr/>
        </p:nvPicPr>
        <p:blipFill rotWithShape="1">
          <a:blip r:embed="rId4">
            <a:alphaModFix/>
          </a:blip>
          <a:srcRect b="0" l="0" r="0" t="0"/>
          <a:stretch/>
        </p:blipFill>
        <p:spPr>
          <a:xfrm>
            <a:off x="5975950" y="2571750"/>
            <a:ext cx="2158749" cy="2126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
          <p:cNvSpPr txBox="1"/>
          <p:nvPr>
            <p:ph type="ctrTitle"/>
          </p:nvPr>
        </p:nvSpPr>
        <p:spPr>
          <a:xfrm>
            <a:off x="311700" y="170875"/>
            <a:ext cx="8520600" cy="1623300"/>
          </a:xfrm>
          <a:prstGeom prst="rect">
            <a:avLst/>
          </a:prstGeom>
          <a:noFill/>
          <a:ln>
            <a:noFill/>
          </a:ln>
        </p:spPr>
        <p:txBody>
          <a:bodyPr anchorCtr="0" anchor="b" bIns="91425" lIns="91425" spcFirstLastPara="1" rIns="91425" wrap="square" tIns="91425">
            <a:noAutofit/>
          </a:bodyPr>
          <a:lstStyle/>
          <a:p>
            <a:pPr indent="269875" lvl="0" marL="0" rtl="0" algn="ctr">
              <a:lnSpc>
                <a:spcPct val="100000"/>
              </a:lnSpc>
              <a:spcBef>
                <a:spcPts val="0"/>
              </a:spcBef>
              <a:spcAft>
                <a:spcPts val="0"/>
              </a:spcAft>
              <a:buClr>
                <a:schemeClr val="dk1"/>
              </a:buClr>
              <a:buSzPts val="990"/>
              <a:buFont typeface="Arial"/>
              <a:buNone/>
            </a:pPr>
            <a:r>
              <a:rPr lang="en-GB" sz="2180">
                <a:latin typeface="Times New Roman"/>
                <a:ea typeface="Times New Roman"/>
                <a:cs typeface="Times New Roman"/>
                <a:sym typeface="Times New Roman"/>
              </a:rPr>
              <a:t>BERTAgent: A novel tool for quantifying linguistic agency: </a:t>
            </a:r>
            <a:endParaRPr sz="2180">
              <a:latin typeface="Times New Roman"/>
              <a:ea typeface="Times New Roman"/>
              <a:cs typeface="Times New Roman"/>
              <a:sym typeface="Times New Roman"/>
            </a:endParaRPr>
          </a:p>
          <a:p>
            <a:pPr indent="269875" lvl="0" marL="0" rtl="0" algn="ctr">
              <a:lnSpc>
                <a:spcPct val="100000"/>
              </a:lnSpc>
              <a:spcBef>
                <a:spcPts val="1500"/>
              </a:spcBef>
              <a:spcAft>
                <a:spcPts val="0"/>
              </a:spcAft>
              <a:buClr>
                <a:schemeClr val="dk1"/>
              </a:buClr>
              <a:buSzPts val="990"/>
              <a:buFont typeface="Arial"/>
              <a:buNone/>
            </a:pPr>
            <a:r>
              <a:rPr lang="en-GB" sz="2180">
                <a:latin typeface="Times New Roman"/>
                <a:ea typeface="Times New Roman"/>
                <a:cs typeface="Times New Roman"/>
                <a:sym typeface="Times New Roman"/>
              </a:rPr>
              <a:t>An application in the analysis of mobilising election candidate support </a:t>
            </a:r>
            <a:endParaRPr sz="2180">
              <a:latin typeface="Times New Roman"/>
              <a:ea typeface="Times New Roman"/>
              <a:cs typeface="Times New Roman"/>
              <a:sym typeface="Times New Roman"/>
            </a:endParaRPr>
          </a:p>
          <a:p>
            <a:pPr indent="269875" lvl="0" marL="0" rtl="0" algn="ctr">
              <a:lnSpc>
                <a:spcPct val="100000"/>
              </a:lnSpc>
              <a:spcBef>
                <a:spcPts val="1500"/>
              </a:spcBef>
              <a:spcAft>
                <a:spcPts val="1500"/>
              </a:spcAft>
              <a:buClr>
                <a:schemeClr val="dk1"/>
              </a:buClr>
              <a:buSzPts val="990"/>
              <a:buFont typeface="Arial"/>
              <a:buNone/>
            </a:pPr>
            <a:r>
              <a:rPr lang="en-GB" sz="2180">
                <a:latin typeface="Times New Roman"/>
                <a:ea typeface="Times New Roman"/>
                <a:cs typeface="Times New Roman"/>
                <a:sym typeface="Times New Roman"/>
              </a:rPr>
              <a:t>on Twitter during the 2020 U.S. congressional elections</a:t>
            </a:r>
            <a:endParaRPr sz="2180">
              <a:latin typeface="Times New Roman"/>
              <a:ea typeface="Times New Roman"/>
              <a:cs typeface="Times New Roman"/>
              <a:sym typeface="Times New Roman"/>
            </a:endParaRPr>
          </a:p>
        </p:txBody>
      </p:sp>
      <p:sp>
        <p:nvSpPr>
          <p:cNvPr id="497" name="Google Shape;497;p1"/>
          <p:cNvSpPr txBox="1"/>
          <p:nvPr>
            <p:ph idx="1" type="subTitle"/>
          </p:nvPr>
        </p:nvSpPr>
        <p:spPr>
          <a:xfrm>
            <a:off x="311700" y="2190425"/>
            <a:ext cx="8520600" cy="2874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935"/>
              <a:buFont typeface="Arial"/>
              <a:buNone/>
            </a:pPr>
            <a:r>
              <a:rPr lang="en-GB" sz="1200" u="sng">
                <a:solidFill>
                  <a:schemeClr val="dk1"/>
                </a:solidFill>
                <a:highlight>
                  <a:srgbClr val="FFFFFF"/>
                </a:highlight>
              </a:rPr>
              <a:t>Jan Nikadon</a:t>
            </a:r>
            <a:r>
              <a:rPr baseline="30000" lang="en-GB" sz="1200">
                <a:solidFill>
                  <a:schemeClr val="dk1"/>
                </a:solidFill>
                <a:highlight>
                  <a:srgbClr val="FFFFFF"/>
                </a:highlight>
              </a:rPr>
              <a:t>1</a:t>
            </a:r>
            <a:r>
              <a:rPr lang="en-GB" sz="1200">
                <a:solidFill>
                  <a:schemeClr val="dk1"/>
                </a:solidFill>
                <a:highlight>
                  <a:srgbClr val="FFFFFF"/>
                </a:highlight>
              </a:rPr>
              <a:t>, Lejla Džanko</a:t>
            </a:r>
            <a:r>
              <a:rPr baseline="30000" lang="en-GB" sz="1200">
                <a:solidFill>
                  <a:schemeClr val="dk1"/>
                </a:solidFill>
                <a:highlight>
                  <a:srgbClr val="FFFFFF"/>
                </a:highlight>
              </a:rPr>
              <a:t>1</a:t>
            </a:r>
            <a:r>
              <a:rPr lang="en-GB" sz="1200">
                <a:solidFill>
                  <a:schemeClr val="dk1"/>
                </a:solidFill>
                <a:highlight>
                  <a:srgbClr val="FFFFFF"/>
                </a:highlight>
              </a:rPr>
              <a:t>, Tomaso Erseghe</a:t>
            </a:r>
            <a:r>
              <a:rPr baseline="30000" lang="en-GB" sz="1200">
                <a:solidFill>
                  <a:schemeClr val="dk1"/>
                </a:solidFill>
                <a:highlight>
                  <a:srgbClr val="FFFFFF"/>
                </a:highlight>
              </a:rPr>
              <a:t>2</a:t>
            </a:r>
            <a:r>
              <a:rPr lang="en-GB" sz="1200">
                <a:solidFill>
                  <a:schemeClr val="dk1"/>
                </a:solidFill>
                <a:highlight>
                  <a:srgbClr val="FFFFFF"/>
                </a:highlight>
              </a:rPr>
              <a:t>, Caterina Suitner</a:t>
            </a:r>
            <a:r>
              <a:rPr baseline="30000" lang="en-GB" sz="1200">
                <a:solidFill>
                  <a:schemeClr val="dk1"/>
                </a:solidFill>
                <a:highlight>
                  <a:srgbClr val="FFFFFF"/>
                </a:highlight>
              </a:rPr>
              <a:t>3</a:t>
            </a:r>
            <a:r>
              <a:rPr lang="en-GB" sz="1200">
                <a:solidFill>
                  <a:schemeClr val="dk1"/>
                </a:solidFill>
                <a:highlight>
                  <a:srgbClr val="FFFFFF"/>
                </a:highlight>
              </a:rPr>
              <a:t>, Michal Olech</a:t>
            </a:r>
            <a:r>
              <a:rPr baseline="30000" lang="en-GB" sz="1200">
                <a:solidFill>
                  <a:schemeClr val="dk1"/>
                </a:solidFill>
                <a:highlight>
                  <a:srgbClr val="FFFFFF"/>
                </a:highlight>
              </a:rPr>
              <a:t>4</a:t>
            </a:r>
            <a:r>
              <a:rPr lang="en-GB" sz="1200">
                <a:solidFill>
                  <a:schemeClr val="dk1"/>
                </a:solidFill>
                <a:highlight>
                  <a:srgbClr val="FFFFFF"/>
                </a:highlight>
              </a:rPr>
              <a:t>, Pawel Jurek</a:t>
            </a:r>
            <a:r>
              <a:rPr baseline="30000" lang="en-GB" sz="1200">
                <a:solidFill>
                  <a:schemeClr val="dk1"/>
                </a:solidFill>
                <a:highlight>
                  <a:srgbClr val="FFFFFF"/>
                </a:highlight>
              </a:rPr>
              <a:t>5</a:t>
            </a:r>
            <a:r>
              <a:rPr lang="en-GB" sz="1200">
                <a:solidFill>
                  <a:schemeClr val="dk1"/>
                </a:solidFill>
                <a:highlight>
                  <a:srgbClr val="FFFFFF"/>
                </a:highlight>
              </a:rPr>
              <a:t>, Magadalena Formanowicz</a:t>
            </a:r>
            <a:r>
              <a:rPr baseline="30000" lang="en-GB" sz="1200">
                <a:solidFill>
                  <a:schemeClr val="dk1"/>
                </a:solidFill>
                <a:highlight>
                  <a:srgbClr val="FFFFFF"/>
                </a:highlight>
              </a:rPr>
              <a:t>1</a:t>
            </a:r>
            <a:endParaRPr baseline="30000" sz="1200">
              <a:solidFill>
                <a:schemeClr val="dk1"/>
              </a:solidFill>
              <a:highlight>
                <a:srgbClr val="FFFFFF"/>
              </a:highlight>
            </a:endParaRPr>
          </a:p>
          <a:p>
            <a:pPr indent="0" lvl="0" marL="0" rtl="0" algn="l">
              <a:lnSpc>
                <a:spcPct val="110000"/>
              </a:lnSpc>
              <a:spcBef>
                <a:spcPts val="0"/>
              </a:spcBef>
              <a:spcAft>
                <a:spcPts val="0"/>
              </a:spcAft>
              <a:buClr>
                <a:schemeClr val="dk1"/>
              </a:buClr>
              <a:buSzPts val="935"/>
              <a:buFont typeface="Arial"/>
              <a:buNone/>
            </a:pPr>
            <a:r>
              <a:t/>
            </a:r>
            <a:endParaRPr sz="1200">
              <a:solidFill>
                <a:schemeClr val="dk1"/>
              </a:solidFill>
              <a:highlight>
                <a:srgbClr val="FFFFFF"/>
              </a:highlight>
            </a:endParaRPr>
          </a:p>
          <a:p>
            <a:pPr indent="0" lvl="0" marL="0" rtl="0" algn="l">
              <a:lnSpc>
                <a:spcPct val="110000"/>
              </a:lnSpc>
              <a:spcBef>
                <a:spcPts val="0"/>
              </a:spcBef>
              <a:spcAft>
                <a:spcPts val="0"/>
              </a:spcAft>
              <a:buClr>
                <a:schemeClr val="dk1"/>
              </a:buClr>
              <a:buSzPts val="935"/>
              <a:buFont typeface="Arial"/>
              <a:buNone/>
            </a:pPr>
            <a:r>
              <a:rPr baseline="30000" lang="en-GB" sz="1275">
                <a:solidFill>
                  <a:schemeClr val="dk1"/>
                </a:solidFill>
                <a:highlight>
                  <a:srgbClr val="FFFFFF"/>
                </a:highlight>
              </a:rPr>
              <a:t>1</a:t>
            </a:r>
            <a:r>
              <a:rPr lang="en-GB" sz="1275">
                <a:solidFill>
                  <a:schemeClr val="dk1"/>
                </a:solidFill>
                <a:highlight>
                  <a:srgbClr val="FFFFFF"/>
                </a:highlight>
              </a:rPr>
              <a:t> Center for Research on Social Relations, SWPS University, Warsaw, Poland</a:t>
            </a:r>
            <a:endParaRPr sz="1275">
              <a:solidFill>
                <a:schemeClr val="dk1"/>
              </a:solidFill>
              <a:highlight>
                <a:srgbClr val="FFFFFF"/>
              </a:highlight>
            </a:endParaRPr>
          </a:p>
          <a:p>
            <a:pPr indent="0" lvl="0" marL="0" rtl="0" algn="l">
              <a:lnSpc>
                <a:spcPct val="110000"/>
              </a:lnSpc>
              <a:spcBef>
                <a:spcPts val="0"/>
              </a:spcBef>
              <a:spcAft>
                <a:spcPts val="0"/>
              </a:spcAft>
              <a:buClr>
                <a:schemeClr val="dk1"/>
              </a:buClr>
              <a:buSzPts val="935"/>
              <a:buFont typeface="Arial"/>
              <a:buNone/>
            </a:pPr>
            <a:r>
              <a:rPr baseline="30000" lang="en-GB" sz="1275">
                <a:solidFill>
                  <a:schemeClr val="dk1"/>
                </a:solidFill>
                <a:highlight>
                  <a:srgbClr val="FFFFFF"/>
                </a:highlight>
              </a:rPr>
              <a:t>2</a:t>
            </a:r>
            <a:r>
              <a:rPr lang="en-GB" sz="1275">
                <a:solidFill>
                  <a:schemeClr val="dk1"/>
                </a:solidFill>
                <a:highlight>
                  <a:srgbClr val="FFFFFF"/>
                </a:highlight>
              </a:rPr>
              <a:t> </a:t>
            </a:r>
            <a:r>
              <a:rPr lang="en-GB" sz="1275">
                <a:solidFill>
                  <a:schemeClr val="dk1"/>
                </a:solidFill>
                <a:highlight>
                  <a:schemeClr val="lt1"/>
                </a:highlight>
              </a:rPr>
              <a:t>Department of Information Engineering, University of Padova, Italy</a:t>
            </a:r>
            <a:endParaRPr sz="1275">
              <a:solidFill>
                <a:schemeClr val="dk1"/>
              </a:solidFill>
              <a:highlight>
                <a:srgbClr val="FFFFFF"/>
              </a:highlight>
            </a:endParaRPr>
          </a:p>
          <a:p>
            <a:pPr indent="0" lvl="0" marL="0" rtl="0" algn="l">
              <a:lnSpc>
                <a:spcPct val="110000"/>
              </a:lnSpc>
              <a:spcBef>
                <a:spcPts val="0"/>
              </a:spcBef>
              <a:spcAft>
                <a:spcPts val="0"/>
              </a:spcAft>
              <a:buClr>
                <a:schemeClr val="dk1"/>
              </a:buClr>
              <a:buSzPts val="935"/>
              <a:buFont typeface="Arial"/>
              <a:buNone/>
            </a:pPr>
            <a:r>
              <a:rPr baseline="30000" lang="en-GB" sz="1275">
                <a:solidFill>
                  <a:schemeClr val="dk1"/>
                </a:solidFill>
                <a:highlight>
                  <a:srgbClr val="FFFFFF"/>
                </a:highlight>
              </a:rPr>
              <a:t>3</a:t>
            </a:r>
            <a:r>
              <a:rPr lang="en-GB" sz="1275">
                <a:solidFill>
                  <a:schemeClr val="dk1"/>
                </a:solidFill>
                <a:highlight>
                  <a:srgbClr val="FFFFFF"/>
                </a:highlight>
              </a:rPr>
              <a:t> </a:t>
            </a:r>
            <a:r>
              <a:rPr lang="en-GB" sz="1275">
                <a:solidFill>
                  <a:schemeClr val="dk1"/>
                </a:solidFill>
                <a:highlight>
                  <a:schemeClr val="lt1"/>
                </a:highlight>
              </a:rPr>
              <a:t>Department of Psychology of Development and Socialization, University of Padova, Italy</a:t>
            </a:r>
            <a:endParaRPr sz="1275">
              <a:solidFill>
                <a:schemeClr val="dk1"/>
              </a:solidFill>
              <a:highlight>
                <a:schemeClr val="lt1"/>
              </a:highlight>
            </a:endParaRPr>
          </a:p>
          <a:p>
            <a:pPr indent="0" lvl="0" marL="0" rtl="0" algn="l">
              <a:lnSpc>
                <a:spcPct val="110000"/>
              </a:lnSpc>
              <a:spcBef>
                <a:spcPts val="0"/>
              </a:spcBef>
              <a:spcAft>
                <a:spcPts val="0"/>
              </a:spcAft>
              <a:buClr>
                <a:schemeClr val="dk1"/>
              </a:buClr>
              <a:buSzPts val="935"/>
              <a:buFont typeface="Arial"/>
              <a:buNone/>
            </a:pPr>
            <a:r>
              <a:rPr baseline="30000" lang="en-GB" sz="1275">
                <a:solidFill>
                  <a:schemeClr val="dk1"/>
                </a:solidFill>
                <a:highlight>
                  <a:schemeClr val="lt1"/>
                </a:highlight>
              </a:rPr>
              <a:t>4</a:t>
            </a:r>
            <a:r>
              <a:rPr lang="en-GB" sz="1275">
                <a:solidFill>
                  <a:schemeClr val="dk1"/>
                </a:solidFill>
                <a:highlight>
                  <a:schemeClr val="lt1"/>
                </a:highlight>
              </a:rPr>
              <a:t> Medical University of Gdańsk, Poland</a:t>
            </a:r>
            <a:endParaRPr sz="1275">
              <a:solidFill>
                <a:schemeClr val="dk1"/>
              </a:solidFill>
              <a:highlight>
                <a:schemeClr val="lt1"/>
              </a:highlight>
            </a:endParaRPr>
          </a:p>
          <a:p>
            <a:pPr indent="0" lvl="0" marL="0" rtl="0" algn="l">
              <a:lnSpc>
                <a:spcPct val="110000"/>
              </a:lnSpc>
              <a:spcBef>
                <a:spcPts val="0"/>
              </a:spcBef>
              <a:spcAft>
                <a:spcPts val="0"/>
              </a:spcAft>
              <a:buClr>
                <a:schemeClr val="dk1"/>
              </a:buClr>
              <a:buSzPts val="935"/>
              <a:buFont typeface="Arial"/>
              <a:buNone/>
            </a:pPr>
            <a:r>
              <a:rPr baseline="30000" lang="en-GB" sz="1275">
                <a:solidFill>
                  <a:schemeClr val="dk1"/>
                </a:solidFill>
                <a:highlight>
                  <a:schemeClr val="lt1"/>
                </a:highlight>
              </a:rPr>
              <a:t>5</a:t>
            </a:r>
            <a:r>
              <a:rPr lang="en-GB" sz="1275">
                <a:solidFill>
                  <a:schemeClr val="dk1"/>
                </a:solidFill>
                <a:highlight>
                  <a:schemeClr val="lt1"/>
                </a:highlight>
              </a:rPr>
              <a:t> Institute of Psychology at the University of Gdańsk, Poland</a:t>
            </a:r>
            <a:endParaRPr sz="1275">
              <a:solidFill>
                <a:schemeClr val="dk1"/>
              </a:solidFill>
              <a:highlight>
                <a:schemeClr val="lt1"/>
              </a:highlight>
            </a:endParaRPr>
          </a:p>
          <a:p>
            <a:pPr indent="0" lvl="0" marL="0" rtl="0" algn="l">
              <a:lnSpc>
                <a:spcPct val="110000"/>
              </a:lnSpc>
              <a:spcBef>
                <a:spcPts val="0"/>
              </a:spcBef>
              <a:spcAft>
                <a:spcPts val="0"/>
              </a:spcAft>
              <a:buClr>
                <a:schemeClr val="dk1"/>
              </a:buClr>
              <a:buSzPts val="935"/>
              <a:buFont typeface="Arial"/>
              <a:buNone/>
            </a:pPr>
            <a:r>
              <a:t/>
            </a:r>
            <a:endParaRPr sz="1275">
              <a:solidFill>
                <a:schemeClr val="dk1"/>
              </a:solidFill>
              <a:highlight>
                <a:schemeClr val="lt1"/>
              </a:highlight>
            </a:endParaRPr>
          </a:p>
          <a:p>
            <a:pPr indent="0" lvl="0" marL="0" rtl="0" algn="l">
              <a:lnSpc>
                <a:spcPct val="110000"/>
              </a:lnSpc>
              <a:spcBef>
                <a:spcPts val="0"/>
              </a:spcBef>
              <a:spcAft>
                <a:spcPts val="0"/>
              </a:spcAft>
              <a:buClr>
                <a:schemeClr val="dk1"/>
              </a:buClr>
              <a:buSzPts val="935"/>
              <a:buFont typeface="Arial"/>
              <a:buNone/>
            </a:pPr>
            <a:r>
              <a:rPr lang="en-GB" sz="1275">
                <a:solidFill>
                  <a:schemeClr val="dk1"/>
                </a:solidFill>
                <a:highlight>
                  <a:srgbClr val="FFFFFF"/>
                </a:highlight>
              </a:rPr>
              <a:t>🖄 </a:t>
            </a:r>
            <a:r>
              <a:rPr lang="en-GB" sz="1275" u="sng">
                <a:solidFill>
                  <a:schemeClr val="hlink"/>
                </a:solidFill>
                <a:highlight>
                  <a:srgbClr val="FFFFFF"/>
                </a:highlight>
                <a:hlinkClick r:id="rId3"/>
              </a:rPr>
              <a:t>nikadon@gmail.com</a:t>
            </a:r>
            <a:endParaRPr sz="1200">
              <a:solidFill>
                <a:schemeClr val="dk1"/>
              </a:solidFill>
              <a:highlight>
                <a:srgbClr val="FFFFFF"/>
              </a:highlight>
            </a:endParaRPr>
          </a:p>
          <a:p>
            <a:pPr indent="0" lvl="0" marL="0" rtl="0" algn="l">
              <a:lnSpc>
                <a:spcPct val="110000"/>
              </a:lnSpc>
              <a:spcBef>
                <a:spcPts val="0"/>
              </a:spcBef>
              <a:spcAft>
                <a:spcPts val="0"/>
              </a:spcAft>
              <a:buClr>
                <a:schemeClr val="dk1"/>
              </a:buClr>
              <a:buSzPts val="935"/>
              <a:buFont typeface="Arial"/>
              <a:buNone/>
            </a:pPr>
            <a:r>
              <a:t/>
            </a:r>
            <a:endParaRPr sz="1200">
              <a:solidFill>
                <a:schemeClr val="dk1"/>
              </a:solidFill>
              <a:highlight>
                <a:srgbClr val="FFFFFF"/>
              </a:highlight>
            </a:endParaRPr>
          </a:p>
          <a:p>
            <a:pPr indent="0" lvl="0" marL="0" rtl="0" algn="l">
              <a:lnSpc>
                <a:spcPct val="110000"/>
              </a:lnSpc>
              <a:spcBef>
                <a:spcPts val="0"/>
              </a:spcBef>
              <a:spcAft>
                <a:spcPts val="0"/>
              </a:spcAft>
              <a:buClr>
                <a:schemeClr val="dk1"/>
              </a:buClr>
              <a:buSzPts val="935"/>
              <a:buFont typeface="Arial"/>
              <a:buNone/>
            </a:pPr>
            <a:r>
              <a:rPr lang="en-GB" sz="1200">
                <a:solidFill>
                  <a:schemeClr val="dk1"/>
                </a:solidFill>
                <a:highlight>
                  <a:srgbClr val="FFFFFF"/>
                </a:highlight>
              </a:rPr>
              <a:t>#ICLASP18, Tallinn, 2024/06/15</a:t>
            </a:r>
            <a:endParaRPr sz="1200">
              <a:solidFill>
                <a:schemeClr val="dk1"/>
              </a:solidFill>
              <a:highlight>
                <a:srgbClr val="FFFFFF"/>
              </a:highlight>
            </a:endParaRPr>
          </a:p>
          <a:p>
            <a:pPr indent="0" lvl="0" marL="0" rtl="0" algn="l">
              <a:lnSpc>
                <a:spcPct val="95000"/>
              </a:lnSpc>
              <a:spcBef>
                <a:spcPts val="0"/>
              </a:spcBef>
              <a:spcAft>
                <a:spcPts val="0"/>
              </a:spcAft>
              <a:buSzPts val="935"/>
              <a:buNone/>
            </a:pPr>
            <a:r>
              <a:rPr lang="en-GB" sz="1200">
                <a:solidFill>
                  <a:schemeClr val="dk1"/>
                </a:solidFill>
                <a:highlight>
                  <a:srgbClr val="FFFFFF"/>
                </a:highlight>
              </a:rPr>
              <a:t>This research was funded by the OPUS 19 grant of the Polish National Science Center awarded to Magdalena Formanowicz (2020/37/B/HS6/02587).</a:t>
            </a:r>
            <a:endParaRPr sz="1200"/>
          </a:p>
        </p:txBody>
      </p:sp>
      <p:pic>
        <p:nvPicPr>
          <p:cNvPr id="498" name="Google Shape;498;p1"/>
          <p:cNvPicPr preferRelativeResize="0"/>
          <p:nvPr/>
        </p:nvPicPr>
        <p:blipFill rotWithShape="1">
          <a:blip r:embed="rId4">
            <a:alphaModFix/>
          </a:blip>
          <a:srcRect b="0" l="0" r="0" t="0"/>
          <a:stretch/>
        </p:blipFill>
        <p:spPr>
          <a:xfrm>
            <a:off x="5292434" y="3677713"/>
            <a:ext cx="1641350" cy="679725"/>
          </a:xfrm>
          <a:prstGeom prst="rect">
            <a:avLst/>
          </a:prstGeom>
          <a:noFill/>
          <a:ln>
            <a:noFill/>
          </a:ln>
        </p:spPr>
      </p:pic>
      <p:pic>
        <p:nvPicPr>
          <p:cNvPr id="499" name="Google Shape;499;p1"/>
          <p:cNvPicPr preferRelativeResize="0"/>
          <p:nvPr/>
        </p:nvPicPr>
        <p:blipFill rotWithShape="1">
          <a:blip r:embed="rId5">
            <a:alphaModFix/>
          </a:blip>
          <a:srcRect b="0" l="0" r="0" t="0"/>
          <a:stretch/>
        </p:blipFill>
        <p:spPr>
          <a:xfrm>
            <a:off x="7158292" y="3677723"/>
            <a:ext cx="1775359" cy="679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a:t>Agency</a:t>
            </a:r>
            <a:endParaRPr b="1"/>
          </a:p>
        </p:txBody>
      </p:sp>
      <p:sp>
        <p:nvSpPr>
          <p:cNvPr id="505" name="Google Shape;505;p2"/>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chemeClr val="dk1"/>
              </a:buClr>
              <a:buSzPts val="2000"/>
              <a:buChar char="●"/>
            </a:pPr>
            <a:r>
              <a:rPr i="1" lang="en-GB" sz="2000">
                <a:solidFill>
                  <a:schemeClr val="dk1"/>
                </a:solidFill>
              </a:rPr>
              <a:t>The </a:t>
            </a:r>
            <a:r>
              <a:rPr b="1" i="1" lang="en-GB" sz="2000">
                <a:solidFill>
                  <a:schemeClr val="dk1"/>
                </a:solidFill>
              </a:rPr>
              <a:t>ability</a:t>
            </a:r>
            <a:r>
              <a:rPr i="1" lang="en-GB" sz="2000">
                <a:solidFill>
                  <a:schemeClr val="dk1"/>
                </a:solidFill>
              </a:rPr>
              <a:t> to </a:t>
            </a:r>
            <a:r>
              <a:rPr b="1" i="1" lang="en-GB" sz="2000">
                <a:solidFill>
                  <a:schemeClr val="dk1"/>
                </a:solidFill>
              </a:rPr>
              <a:t>assign goals</a:t>
            </a:r>
            <a:r>
              <a:rPr i="1" lang="en-GB" sz="2000">
                <a:solidFill>
                  <a:schemeClr val="dk1"/>
                </a:solidFill>
              </a:rPr>
              <a:t> and </a:t>
            </a:r>
            <a:r>
              <a:rPr b="1" i="1" lang="en-GB" sz="2000">
                <a:solidFill>
                  <a:schemeClr val="dk1"/>
                </a:solidFill>
              </a:rPr>
              <a:t>pursue </a:t>
            </a:r>
            <a:r>
              <a:rPr i="1" lang="en-GB" sz="2000">
                <a:solidFill>
                  <a:schemeClr val="dk1"/>
                </a:solidFill>
              </a:rPr>
              <a:t>their </a:t>
            </a:r>
            <a:r>
              <a:rPr b="1" i="1" lang="en-GB" sz="2000">
                <a:solidFill>
                  <a:schemeClr val="dk1"/>
                </a:solidFill>
              </a:rPr>
              <a:t>achievement</a:t>
            </a:r>
            <a:r>
              <a:rPr i="1" lang="en-GB" sz="2000">
                <a:solidFill>
                  <a:schemeClr val="dk1"/>
                </a:solidFill>
              </a:rPr>
              <a:t> </a:t>
            </a:r>
            <a:r>
              <a:rPr i="1" lang="en-GB" sz="2000">
                <a:solidFill>
                  <a:srgbClr val="999999"/>
                </a:solidFill>
              </a:rPr>
              <a:t>(Bakan, 1966; Bandura, 2001)</a:t>
            </a:r>
            <a:endParaRPr i="1" sz="2000">
              <a:solidFill>
                <a:schemeClr val="dk1"/>
              </a:solidFill>
            </a:endParaRPr>
          </a:p>
          <a:p>
            <a:pPr indent="-355600" lvl="0" marL="457200" rtl="0" algn="l">
              <a:lnSpc>
                <a:spcPct val="115000"/>
              </a:lnSpc>
              <a:spcBef>
                <a:spcPts val="0"/>
              </a:spcBef>
              <a:spcAft>
                <a:spcPts val="0"/>
              </a:spcAft>
              <a:buClr>
                <a:schemeClr val="dk1"/>
              </a:buClr>
              <a:buSzPts val="2000"/>
              <a:buChar char="●"/>
            </a:pPr>
            <a:r>
              <a:rPr i="1" lang="en-GB" sz="2000">
                <a:solidFill>
                  <a:schemeClr val="dk1"/>
                </a:solidFill>
              </a:rPr>
              <a:t>One of the most </a:t>
            </a:r>
            <a:r>
              <a:rPr b="1" i="1" lang="en-GB" sz="2000">
                <a:solidFill>
                  <a:schemeClr val="dk1"/>
                </a:solidFill>
              </a:rPr>
              <a:t>basal</a:t>
            </a:r>
            <a:r>
              <a:rPr i="1" lang="en-GB" sz="2000">
                <a:solidFill>
                  <a:schemeClr val="dk1"/>
                </a:solidFill>
              </a:rPr>
              <a:t> attributes of (all) </a:t>
            </a:r>
            <a:r>
              <a:rPr b="1" i="1" lang="en-GB" sz="2000">
                <a:solidFill>
                  <a:schemeClr val="dk1"/>
                </a:solidFill>
              </a:rPr>
              <a:t>biological systems</a:t>
            </a:r>
            <a:r>
              <a:rPr i="1" lang="en-GB" sz="2000">
                <a:solidFill>
                  <a:schemeClr val="dk1"/>
                </a:solidFill>
              </a:rPr>
              <a:t> </a:t>
            </a:r>
            <a:r>
              <a:rPr i="1" lang="en-GB" sz="2000">
                <a:solidFill>
                  <a:srgbClr val="999999"/>
                </a:solidFill>
              </a:rPr>
              <a:t>(Arnellos &amp; Moreno, 2015; Barandiaran &amp; Moreno, 2008; Levin, 2019; Moreno, 2018)</a:t>
            </a:r>
            <a:endParaRPr i="1" sz="2000">
              <a:solidFill>
                <a:schemeClr val="dk1"/>
              </a:solidFill>
            </a:endParaRPr>
          </a:p>
          <a:p>
            <a:pPr indent="-355600" lvl="0" marL="457200" rtl="0" algn="l">
              <a:lnSpc>
                <a:spcPct val="115000"/>
              </a:lnSpc>
              <a:spcBef>
                <a:spcPts val="0"/>
              </a:spcBef>
              <a:spcAft>
                <a:spcPts val="0"/>
              </a:spcAft>
              <a:buClr>
                <a:schemeClr val="dk1"/>
              </a:buClr>
              <a:buSzPts val="2000"/>
              <a:buChar char="●"/>
            </a:pPr>
            <a:r>
              <a:rPr i="1" lang="en-GB" sz="2000">
                <a:solidFill>
                  <a:schemeClr val="dk1"/>
                </a:solidFill>
              </a:rPr>
              <a:t>An inherently </a:t>
            </a:r>
            <a:r>
              <a:rPr b="1" i="1" lang="en-GB" sz="2000">
                <a:solidFill>
                  <a:schemeClr val="dk1"/>
                </a:solidFill>
              </a:rPr>
              <a:t>agent-profitable</a:t>
            </a:r>
            <a:r>
              <a:rPr i="1" lang="en-GB" sz="2000">
                <a:solidFill>
                  <a:schemeClr val="dk1"/>
                </a:solidFill>
              </a:rPr>
              <a:t> trait </a:t>
            </a:r>
            <a:r>
              <a:rPr i="1" lang="en-GB" sz="2000">
                <a:solidFill>
                  <a:srgbClr val="999999"/>
                </a:solidFill>
              </a:rPr>
              <a:t>(Frith &amp; Frith, 2010)</a:t>
            </a:r>
            <a:endParaRPr i="1" sz="2000">
              <a:solidFill>
                <a:schemeClr val="dk1"/>
              </a:solidFill>
            </a:endParaRPr>
          </a:p>
          <a:p>
            <a:pPr indent="-355600" lvl="0" marL="457200" rtl="0" algn="l">
              <a:lnSpc>
                <a:spcPct val="115000"/>
              </a:lnSpc>
              <a:spcBef>
                <a:spcPts val="0"/>
              </a:spcBef>
              <a:spcAft>
                <a:spcPts val="0"/>
              </a:spcAft>
              <a:buClr>
                <a:schemeClr val="dk1"/>
              </a:buClr>
              <a:buSzPts val="2000"/>
              <a:buChar char="●"/>
            </a:pPr>
            <a:r>
              <a:rPr i="1" lang="en-GB" sz="2000">
                <a:solidFill>
                  <a:schemeClr val="dk1"/>
                </a:solidFill>
              </a:rPr>
              <a:t>For agents it provides a </a:t>
            </a:r>
            <a:r>
              <a:rPr b="1" i="1" lang="en-GB" sz="2000">
                <a:solidFill>
                  <a:schemeClr val="dk1"/>
                </a:solidFill>
              </a:rPr>
              <a:t>generalized functional value</a:t>
            </a:r>
            <a:r>
              <a:rPr i="1" lang="en-GB" sz="2000">
                <a:solidFill>
                  <a:schemeClr val="dk1"/>
                </a:solidFill>
              </a:rPr>
              <a:t> because... </a:t>
            </a:r>
            <a:endParaRPr i="1" sz="2000">
              <a:solidFill>
                <a:schemeClr val="dk1"/>
              </a:solidFill>
            </a:endParaRPr>
          </a:p>
          <a:p>
            <a:pPr indent="-330200" lvl="1" marL="914400" rtl="0" algn="l">
              <a:lnSpc>
                <a:spcPct val="115000"/>
              </a:lnSpc>
              <a:spcBef>
                <a:spcPts val="0"/>
              </a:spcBef>
              <a:spcAft>
                <a:spcPts val="0"/>
              </a:spcAft>
              <a:buClr>
                <a:schemeClr val="dk1"/>
              </a:buClr>
              <a:buSzPts val="1600"/>
              <a:buChar char="○"/>
            </a:pPr>
            <a:r>
              <a:rPr i="1" lang="en-GB" sz="1600">
                <a:solidFill>
                  <a:schemeClr val="dk1"/>
                </a:solidFill>
              </a:rPr>
              <a:t>it </a:t>
            </a:r>
            <a:r>
              <a:rPr b="1" i="1" lang="en-GB" sz="1600">
                <a:solidFill>
                  <a:schemeClr val="dk1"/>
                </a:solidFill>
              </a:rPr>
              <a:t>facilitates goal-achievement</a:t>
            </a:r>
            <a:r>
              <a:rPr i="1" lang="en-GB" sz="1600">
                <a:solidFill>
                  <a:schemeClr val="dk1"/>
                </a:solidFill>
              </a:rPr>
              <a:t> that translates into </a:t>
            </a:r>
            <a:r>
              <a:rPr b="1" i="1" lang="en-GB" sz="1600">
                <a:solidFill>
                  <a:schemeClr val="dk1"/>
                </a:solidFill>
              </a:rPr>
              <a:t>adaptive advantage</a:t>
            </a:r>
            <a:r>
              <a:rPr i="1" lang="en-GB" sz="1600">
                <a:solidFill>
                  <a:schemeClr val="dk1"/>
                </a:solidFill>
              </a:rPr>
              <a:t> </a:t>
            </a:r>
            <a:r>
              <a:rPr i="1" lang="en-GB" sz="1600">
                <a:solidFill>
                  <a:srgbClr val="999999"/>
                </a:solidFill>
              </a:rPr>
              <a:t>(Moreno, 2018)</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a:t>Agency</a:t>
            </a:r>
            <a:endParaRPr b="1"/>
          </a:p>
        </p:txBody>
      </p:sp>
      <p:sp>
        <p:nvSpPr>
          <p:cNvPr id="511" name="Google Shape;511;p3"/>
          <p:cNvSpPr txBox="1"/>
          <p:nvPr>
            <p:ph idx="1" type="body"/>
          </p:nvPr>
        </p:nvSpPr>
        <p:spPr>
          <a:xfrm>
            <a:off x="311700" y="1076275"/>
            <a:ext cx="8520600" cy="3832800"/>
          </a:xfrm>
          <a:prstGeom prst="rect">
            <a:avLst/>
          </a:prstGeom>
          <a:noFill/>
          <a:ln>
            <a:noFill/>
          </a:ln>
        </p:spPr>
        <p:txBody>
          <a:bodyPr anchorCtr="0" anchor="t" bIns="91425" lIns="91425" spcFirstLastPara="1" rIns="91425" wrap="square" tIns="91425">
            <a:noAutofit/>
          </a:bodyPr>
          <a:lstStyle/>
          <a:p>
            <a:pPr indent="-349250" lvl="0" marL="457200" rtl="0" algn="l">
              <a:lnSpc>
                <a:spcPct val="105000"/>
              </a:lnSpc>
              <a:spcBef>
                <a:spcPts val="0"/>
              </a:spcBef>
              <a:spcAft>
                <a:spcPts val="0"/>
              </a:spcAft>
              <a:buClr>
                <a:schemeClr val="dk1"/>
              </a:buClr>
              <a:buSzPts val="1900"/>
              <a:buChar char="●"/>
            </a:pPr>
            <a:r>
              <a:rPr i="1" lang="en-GB" sz="1900">
                <a:solidFill>
                  <a:schemeClr val="dk1"/>
                </a:solidFill>
              </a:rPr>
              <a:t>Enjoys </a:t>
            </a:r>
            <a:r>
              <a:rPr b="1" i="1" lang="en-GB" sz="1900">
                <a:solidFill>
                  <a:schemeClr val="dk1"/>
                </a:solidFill>
              </a:rPr>
              <a:t>attentional privilege</a:t>
            </a:r>
            <a:r>
              <a:rPr i="1" lang="en-GB" sz="1900">
                <a:solidFill>
                  <a:schemeClr val="dk1"/>
                </a:solidFill>
              </a:rPr>
              <a:t> </a:t>
            </a:r>
            <a:r>
              <a:rPr i="1" lang="en-GB" sz="1900">
                <a:solidFill>
                  <a:srgbClr val="666666"/>
                </a:solidFill>
              </a:rPr>
              <a:t>(Abele &amp; Wojciszke, 2007)</a:t>
            </a:r>
            <a:endParaRPr i="1" sz="1900">
              <a:solidFill>
                <a:srgbClr val="666666"/>
              </a:solidFill>
            </a:endParaRPr>
          </a:p>
          <a:p>
            <a:pPr indent="-349250" lvl="0" marL="457200" rtl="0" algn="l">
              <a:lnSpc>
                <a:spcPct val="105000"/>
              </a:lnSpc>
              <a:spcBef>
                <a:spcPts val="0"/>
              </a:spcBef>
              <a:spcAft>
                <a:spcPts val="0"/>
              </a:spcAft>
              <a:buClr>
                <a:schemeClr val="dk1"/>
              </a:buClr>
              <a:buSzPts val="1900"/>
              <a:buChar char="●"/>
            </a:pPr>
            <a:r>
              <a:rPr i="1" lang="en-GB" sz="1900">
                <a:solidFill>
                  <a:schemeClr val="dk1"/>
                </a:solidFill>
              </a:rPr>
              <a:t>Identification of agency is:</a:t>
            </a:r>
            <a:endParaRPr i="1" sz="1900">
              <a:solidFill>
                <a:schemeClr val="dk1"/>
              </a:solidFill>
            </a:endParaRPr>
          </a:p>
          <a:p>
            <a:pPr indent="-349250" lvl="1" marL="914400" rtl="0" algn="l">
              <a:lnSpc>
                <a:spcPct val="105000"/>
              </a:lnSpc>
              <a:spcBef>
                <a:spcPts val="0"/>
              </a:spcBef>
              <a:spcAft>
                <a:spcPts val="0"/>
              </a:spcAft>
              <a:buClr>
                <a:schemeClr val="dk1"/>
              </a:buClr>
              <a:buSzPts val="1900"/>
              <a:buChar char="○"/>
            </a:pPr>
            <a:r>
              <a:rPr i="1" lang="en-GB" sz="1900">
                <a:solidFill>
                  <a:schemeClr val="dk1"/>
                </a:solidFill>
              </a:rPr>
              <a:t>one of the most important, </a:t>
            </a:r>
            <a:r>
              <a:rPr b="1" i="1" lang="en-GB" sz="1900">
                <a:solidFill>
                  <a:schemeClr val="dk1"/>
                </a:solidFill>
              </a:rPr>
              <a:t>privileged</a:t>
            </a:r>
            <a:r>
              <a:rPr i="1" lang="en-GB" sz="1900">
                <a:solidFill>
                  <a:schemeClr val="dk1"/>
                </a:solidFill>
              </a:rPr>
              <a:t>, and</a:t>
            </a:r>
            <a:endParaRPr i="1" sz="1900">
              <a:solidFill>
                <a:schemeClr val="dk1"/>
              </a:solidFill>
            </a:endParaRPr>
          </a:p>
          <a:p>
            <a:pPr indent="-349250" lvl="1" marL="914400" rtl="0" algn="l">
              <a:lnSpc>
                <a:spcPct val="105000"/>
              </a:lnSpc>
              <a:spcBef>
                <a:spcPts val="0"/>
              </a:spcBef>
              <a:spcAft>
                <a:spcPts val="0"/>
              </a:spcAft>
              <a:buClr>
                <a:schemeClr val="dk1"/>
              </a:buClr>
              <a:buSzPts val="1900"/>
              <a:buChar char="○"/>
            </a:pPr>
            <a:r>
              <a:rPr b="1" i="1" lang="en-GB" sz="1900">
                <a:solidFill>
                  <a:schemeClr val="dk1"/>
                </a:solidFill>
              </a:rPr>
              <a:t>deeply integrated</a:t>
            </a:r>
            <a:r>
              <a:rPr i="1" lang="en-GB" sz="1900">
                <a:solidFill>
                  <a:schemeClr val="dk1"/>
                </a:solidFill>
              </a:rPr>
              <a:t> (rapid and automatic) aspects of human cognition</a:t>
            </a:r>
            <a:endParaRPr i="1" sz="1900">
              <a:solidFill>
                <a:schemeClr val="dk1"/>
              </a:solidFill>
            </a:endParaRPr>
          </a:p>
          <a:p>
            <a:pPr indent="0" lvl="0" marL="457200" rtl="0" algn="l">
              <a:lnSpc>
                <a:spcPct val="105000"/>
              </a:lnSpc>
              <a:spcBef>
                <a:spcPts val="1200"/>
              </a:spcBef>
              <a:spcAft>
                <a:spcPts val="0"/>
              </a:spcAft>
              <a:buSzPts val="1800"/>
              <a:buNone/>
            </a:pPr>
            <a:r>
              <a:rPr i="1" lang="en-GB" sz="1900">
                <a:solidFill>
                  <a:srgbClr val="666666"/>
                </a:solidFill>
              </a:rPr>
              <a:t>(e.g., Hafri et al., 2013; Hafri et al., 2018; Rosander &amp; von Hofsten, 2011)</a:t>
            </a:r>
            <a:endParaRPr i="1" sz="1900">
              <a:solidFill>
                <a:srgbClr val="666666"/>
              </a:solidFill>
            </a:endParaRPr>
          </a:p>
          <a:p>
            <a:pPr indent="-349250" lvl="0" marL="457200" rtl="0" algn="l">
              <a:lnSpc>
                <a:spcPct val="105000"/>
              </a:lnSpc>
              <a:spcBef>
                <a:spcPts val="1200"/>
              </a:spcBef>
              <a:spcAft>
                <a:spcPts val="0"/>
              </a:spcAft>
              <a:buClr>
                <a:schemeClr val="dk1"/>
              </a:buClr>
              <a:buSzPts val="1900"/>
              <a:buChar char="●"/>
            </a:pPr>
            <a:r>
              <a:rPr b="1" i="1" lang="en-GB" sz="1900">
                <a:solidFill>
                  <a:schemeClr val="dk1"/>
                </a:solidFill>
              </a:rPr>
              <a:t>Other agents</a:t>
            </a:r>
            <a:r>
              <a:rPr i="1" lang="en-GB" sz="1900">
                <a:solidFill>
                  <a:schemeClr val="dk1"/>
                </a:solidFill>
              </a:rPr>
              <a:t> capture </a:t>
            </a:r>
            <a:r>
              <a:rPr b="1" i="1" lang="en-GB" sz="1900">
                <a:solidFill>
                  <a:schemeClr val="dk1"/>
                </a:solidFill>
              </a:rPr>
              <a:t>our attention</a:t>
            </a:r>
            <a:r>
              <a:rPr i="1" lang="en-GB" sz="1900">
                <a:solidFill>
                  <a:schemeClr val="dk1"/>
                </a:solidFill>
              </a:rPr>
              <a:t> because... </a:t>
            </a:r>
            <a:endParaRPr i="1" sz="1900">
              <a:solidFill>
                <a:schemeClr val="dk1"/>
              </a:solidFill>
            </a:endParaRPr>
          </a:p>
          <a:p>
            <a:pPr indent="-349250" lvl="1" marL="914400" rtl="0" algn="l">
              <a:lnSpc>
                <a:spcPct val="105000"/>
              </a:lnSpc>
              <a:spcBef>
                <a:spcPts val="0"/>
              </a:spcBef>
              <a:spcAft>
                <a:spcPts val="0"/>
              </a:spcAft>
              <a:buClr>
                <a:schemeClr val="dk1"/>
              </a:buClr>
              <a:buSzPts val="1900"/>
              <a:buChar char="○"/>
            </a:pPr>
            <a:r>
              <a:rPr i="1" lang="en-GB" sz="1900">
                <a:solidFill>
                  <a:schemeClr val="dk1"/>
                </a:solidFill>
              </a:rPr>
              <a:t>their actions can affect (align or disrupt) the achievement of our own goals </a:t>
            </a:r>
            <a:r>
              <a:rPr i="1" lang="en-GB" sz="1900">
                <a:solidFill>
                  <a:srgbClr val="666666"/>
                </a:solidFill>
              </a:rPr>
              <a:t>(Frith &amp; Frith, 2010; New et al., 2007)</a:t>
            </a:r>
            <a:endParaRPr i="1" sz="1900">
              <a:solidFill>
                <a:schemeClr val="dk1"/>
              </a:solidFill>
            </a:endParaRPr>
          </a:p>
          <a:p>
            <a:pPr indent="0" lvl="0" marL="0" rtl="0" algn="l">
              <a:lnSpc>
                <a:spcPct val="105000"/>
              </a:lnSpc>
              <a:spcBef>
                <a:spcPts val="1200"/>
              </a:spcBef>
              <a:spcAft>
                <a:spcPts val="1200"/>
              </a:spcAft>
              <a:buSzPts val="1800"/>
              <a:buNone/>
            </a:pPr>
            <a:r>
              <a:t/>
            </a:r>
            <a:endParaRPr sz="1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a:t>Agency</a:t>
            </a:r>
            <a:endParaRPr b="1"/>
          </a:p>
        </p:txBody>
      </p:sp>
      <p:sp>
        <p:nvSpPr>
          <p:cNvPr id="517" name="Google Shape;517;p4"/>
          <p:cNvSpPr txBox="1"/>
          <p:nvPr>
            <p:ph idx="1" type="body"/>
          </p:nvPr>
        </p:nvSpPr>
        <p:spPr>
          <a:xfrm>
            <a:off x="311700" y="1076275"/>
            <a:ext cx="8520600" cy="38328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800"/>
              <a:buNone/>
            </a:pPr>
            <a:r>
              <a:rPr lang="en-GB" sz="1900">
                <a:solidFill>
                  <a:srgbClr val="B7B7B7"/>
                </a:solidFill>
              </a:rPr>
              <a:t>Pertains to:</a:t>
            </a:r>
            <a:endParaRPr sz="1900">
              <a:solidFill>
                <a:srgbClr val="B7B7B7"/>
              </a:solidFill>
            </a:endParaRPr>
          </a:p>
          <a:p>
            <a:pPr indent="-349250" lvl="0" marL="457200" rtl="0" algn="l">
              <a:lnSpc>
                <a:spcPct val="105000"/>
              </a:lnSpc>
              <a:spcBef>
                <a:spcPts val="0"/>
              </a:spcBef>
              <a:spcAft>
                <a:spcPts val="0"/>
              </a:spcAft>
              <a:buClr>
                <a:srgbClr val="B7B7B7"/>
              </a:buClr>
              <a:buSzPts val="1900"/>
              <a:buChar char="●"/>
            </a:pPr>
            <a:r>
              <a:rPr b="1" i="1" lang="en-GB" sz="1900">
                <a:solidFill>
                  <a:srgbClr val="B7B7B7"/>
                </a:solidFill>
              </a:rPr>
              <a:t>goal-orientation and achievement;</a:t>
            </a:r>
            <a:endParaRPr b="1" i="1" sz="1900">
              <a:solidFill>
                <a:srgbClr val="B7B7B7"/>
              </a:solidFill>
            </a:endParaRPr>
          </a:p>
          <a:p>
            <a:pPr indent="-349250" lvl="0" marL="457200" rtl="0" algn="l">
              <a:lnSpc>
                <a:spcPct val="105000"/>
              </a:lnSpc>
              <a:spcBef>
                <a:spcPts val="0"/>
              </a:spcBef>
              <a:spcAft>
                <a:spcPts val="0"/>
              </a:spcAft>
              <a:buClr>
                <a:srgbClr val="B7B7B7"/>
              </a:buClr>
              <a:buSzPts val="1900"/>
              <a:buChar char="●"/>
            </a:pPr>
            <a:r>
              <a:rPr lang="en-GB" sz="1900">
                <a:solidFill>
                  <a:srgbClr val="B7B7B7"/>
                </a:solidFill>
              </a:rPr>
              <a:t>a fundamental aspect of human </a:t>
            </a:r>
            <a:r>
              <a:rPr b="1" i="1" lang="en-GB" sz="1900">
                <a:solidFill>
                  <a:srgbClr val="B7B7B7"/>
                </a:solidFill>
              </a:rPr>
              <a:t>cognition</a:t>
            </a:r>
            <a:r>
              <a:rPr lang="en-GB" sz="1900">
                <a:solidFill>
                  <a:srgbClr val="B7B7B7"/>
                </a:solidFill>
              </a:rPr>
              <a:t> and </a:t>
            </a:r>
            <a:r>
              <a:rPr b="1" i="1" lang="en-GB" sz="1900">
                <a:solidFill>
                  <a:srgbClr val="B7B7B7"/>
                </a:solidFill>
              </a:rPr>
              <a:t>behavior</a:t>
            </a:r>
            <a:r>
              <a:rPr b="1" lang="en-GB" sz="1900">
                <a:solidFill>
                  <a:srgbClr val="B7B7B7"/>
                </a:solidFill>
              </a:rPr>
              <a:t>.</a:t>
            </a:r>
            <a:endParaRPr b="1" sz="1900">
              <a:solidFill>
                <a:srgbClr val="B7B7B7"/>
              </a:solidFill>
            </a:endParaRPr>
          </a:p>
          <a:p>
            <a:pPr indent="-349250" lvl="1" marL="914400" rtl="0" algn="l">
              <a:lnSpc>
                <a:spcPct val="105000"/>
              </a:lnSpc>
              <a:spcBef>
                <a:spcPts val="0"/>
              </a:spcBef>
              <a:spcAft>
                <a:spcPts val="0"/>
              </a:spcAft>
              <a:buClr>
                <a:srgbClr val="B7B7B7"/>
              </a:buClr>
              <a:buSzPts val="1900"/>
              <a:buChar char="○"/>
            </a:pPr>
            <a:r>
              <a:rPr lang="en-GB" sz="1900">
                <a:solidFill>
                  <a:srgbClr val="B7B7B7"/>
                </a:solidFill>
              </a:rPr>
              <a:t>[for individuals, for interpersonal and group relations]</a:t>
            </a:r>
            <a:endParaRPr sz="1900">
              <a:solidFill>
                <a:srgbClr val="B7B7B7"/>
              </a:solidFill>
            </a:endParaRPr>
          </a:p>
          <a:p>
            <a:pPr indent="0" lvl="0" marL="0" rtl="0" algn="l">
              <a:lnSpc>
                <a:spcPct val="105000"/>
              </a:lnSpc>
              <a:spcBef>
                <a:spcPts val="1200"/>
              </a:spcBef>
              <a:spcAft>
                <a:spcPts val="0"/>
              </a:spcAft>
              <a:buSzPts val="1800"/>
              <a:buNone/>
            </a:pPr>
            <a:r>
              <a:rPr lang="en-GB" sz="1900">
                <a:solidFill>
                  <a:schemeClr val="dk1"/>
                </a:solidFill>
              </a:rPr>
              <a:t>Critical for the analysis of human…</a:t>
            </a:r>
            <a:endParaRPr sz="1900">
              <a:solidFill>
                <a:schemeClr val="dk1"/>
              </a:solidFill>
            </a:endParaRPr>
          </a:p>
          <a:p>
            <a:pPr indent="-349250" lvl="0" marL="457200" rtl="0" algn="l">
              <a:lnSpc>
                <a:spcPct val="105000"/>
              </a:lnSpc>
              <a:spcBef>
                <a:spcPts val="0"/>
              </a:spcBef>
              <a:spcAft>
                <a:spcPts val="0"/>
              </a:spcAft>
              <a:buClr>
                <a:schemeClr val="dk1"/>
              </a:buClr>
              <a:buSzPts val="1900"/>
              <a:buChar char="●"/>
            </a:pPr>
            <a:r>
              <a:rPr lang="en-GB" sz="1900">
                <a:solidFill>
                  <a:schemeClr val="dk1"/>
                </a:solidFill>
              </a:rPr>
              <a:t>actions;</a:t>
            </a:r>
            <a:endParaRPr sz="1900">
              <a:solidFill>
                <a:schemeClr val="dk1"/>
              </a:solidFill>
            </a:endParaRPr>
          </a:p>
          <a:p>
            <a:pPr indent="-349250" lvl="0" marL="457200" rtl="0" algn="l">
              <a:lnSpc>
                <a:spcPct val="105000"/>
              </a:lnSpc>
              <a:spcBef>
                <a:spcPts val="0"/>
              </a:spcBef>
              <a:spcAft>
                <a:spcPts val="0"/>
              </a:spcAft>
              <a:buClr>
                <a:schemeClr val="dk1"/>
              </a:buClr>
              <a:buSzPts val="1900"/>
              <a:buChar char="●"/>
            </a:pPr>
            <a:r>
              <a:rPr lang="en-GB" sz="1900">
                <a:solidFill>
                  <a:schemeClr val="dk1"/>
                </a:solidFill>
              </a:rPr>
              <a:t>interactions;</a:t>
            </a:r>
            <a:endParaRPr sz="1900">
              <a:solidFill>
                <a:schemeClr val="dk1"/>
              </a:solidFill>
            </a:endParaRPr>
          </a:p>
          <a:p>
            <a:pPr indent="-349250" lvl="0" marL="457200" rtl="0" algn="l">
              <a:lnSpc>
                <a:spcPct val="105000"/>
              </a:lnSpc>
              <a:spcBef>
                <a:spcPts val="0"/>
              </a:spcBef>
              <a:spcAft>
                <a:spcPts val="0"/>
              </a:spcAft>
              <a:buClr>
                <a:schemeClr val="dk1"/>
              </a:buClr>
              <a:buSzPts val="1900"/>
              <a:buChar char="●"/>
            </a:pPr>
            <a:r>
              <a:rPr lang="en-GB" sz="1900">
                <a:solidFill>
                  <a:schemeClr val="dk1"/>
                </a:solidFill>
              </a:rPr>
              <a:t>social group dynamics;</a:t>
            </a:r>
            <a:endParaRPr sz="1900">
              <a:solidFill>
                <a:schemeClr val="dk1"/>
              </a:solidFill>
            </a:endParaRPr>
          </a:p>
          <a:p>
            <a:pPr indent="0" lvl="0" marL="0" rtl="0" algn="l">
              <a:lnSpc>
                <a:spcPct val="105000"/>
              </a:lnSpc>
              <a:spcBef>
                <a:spcPts val="0"/>
              </a:spcBef>
              <a:spcAft>
                <a:spcPts val="0"/>
              </a:spcAft>
              <a:buSzPts val="1800"/>
              <a:buNone/>
            </a:pPr>
            <a:r>
              <a:t/>
            </a:r>
            <a:endParaRPr sz="1900">
              <a:solidFill>
                <a:schemeClr val="dk1"/>
              </a:solidFill>
            </a:endParaRPr>
          </a:p>
          <a:p>
            <a:pPr indent="0" lvl="0" marL="0" rtl="0" algn="l">
              <a:lnSpc>
                <a:spcPct val="105000"/>
              </a:lnSpc>
              <a:spcBef>
                <a:spcPts val="0"/>
              </a:spcBef>
              <a:spcAft>
                <a:spcPts val="0"/>
              </a:spcAft>
              <a:buSzPts val="1800"/>
              <a:buNone/>
            </a:pPr>
            <a:r>
              <a:t/>
            </a:r>
            <a:endParaRPr sz="1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a:t>Language</a:t>
            </a:r>
            <a:endParaRPr b="1"/>
          </a:p>
        </p:txBody>
      </p:sp>
      <p:sp>
        <p:nvSpPr>
          <p:cNvPr id="523" name="Google Shape;523;p5"/>
          <p:cNvSpPr txBox="1"/>
          <p:nvPr>
            <p:ph idx="1" type="body"/>
          </p:nvPr>
        </p:nvSpPr>
        <p:spPr>
          <a:xfrm>
            <a:off x="311700" y="1076275"/>
            <a:ext cx="8520600" cy="3832800"/>
          </a:xfrm>
          <a:prstGeom prst="rect">
            <a:avLst/>
          </a:prstGeom>
          <a:noFill/>
          <a:ln>
            <a:noFill/>
          </a:ln>
        </p:spPr>
        <p:txBody>
          <a:bodyPr anchorCtr="0" anchor="t" bIns="91425" lIns="91425" spcFirstLastPara="1" rIns="91425" wrap="square" tIns="91425">
            <a:noAutofit/>
          </a:bodyPr>
          <a:lstStyle/>
          <a:p>
            <a:pPr indent="-381000" lvl="0" marL="457200" rtl="0" algn="l">
              <a:lnSpc>
                <a:spcPct val="105000"/>
              </a:lnSpc>
              <a:spcBef>
                <a:spcPts val="0"/>
              </a:spcBef>
              <a:spcAft>
                <a:spcPts val="0"/>
              </a:spcAft>
              <a:buClr>
                <a:schemeClr val="dk1"/>
              </a:buClr>
              <a:buSzPts val="2400"/>
              <a:buChar char="●"/>
            </a:pPr>
            <a:r>
              <a:rPr i="1" lang="en-GB" sz="2400">
                <a:solidFill>
                  <a:schemeClr val="dk1"/>
                </a:solidFill>
              </a:rPr>
              <a:t>The most accessible and efficient </a:t>
            </a:r>
            <a:r>
              <a:rPr b="1" i="1" lang="en-GB" sz="2400">
                <a:solidFill>
                  <a:schemeClr val="dk1"/>
                </a:solidFill>
              </a:rPr>
              <a:t>tool</a:t>
            </a:r>
            <a:r>
              <a:rPr i="1" lang="en-GB" sz="2400">
                <a:solidFill>
                  <a:schemeClr val="dk1"/>
                </a:solidFill>
              </a:rPr>
              <a:t> for: </a:t>
            </a:r>
            <a:r>
              <a:rPr b="1" i="1" lang="en-GB" sz="2400">
                <a:solidFill>
                  <a:srgbClr val="3C78D8"/>
                </a:solidFill>
              </a:rPr>
              <a:t>reflecting</a:t>
            </a:r>
            <a:r>
              <a:rPr b="1" i="1" lang="en-GB" sz="2400">
                <a:solidFill>
                  <a:schemeClr val="dk1"/>
                </a:solidFill>
              </a:rPr>
              <a:t>, </a:t>
            </a:r>
            <a:r>
              <a:rPr b="1" i="1" lang="en-GB" sz="2400">
                <a:solidFill>
                  <a:srgbClr val="9900FF"/>
                </a:solidFill>
              </a:rPr>
              <a:t>transmitting</a:t>
            </a:r>
            <a:r>
              <a:rPr b="1" i="1" lang="en-GB" sz="2400">
                <a:solidFill>
                  <a:schemeClr val="dk1"/>
                </a:solidFill>
              </a:rPr>
              <a:t>, and </a:t>
            </a:r>
            <a:r>
              <a:rPr b="1" i="1" lang="en-GB" sz="2400">
                <a:solidFill>
                  <a:srgbClr val="CC0000"/>
                </a:solidFill>
              </a:rPr>
              <a:t>shaping</a:t>
            </a:r>
            <a:r>
              <a:rPr b="1" i="1" lang="en-GB" sz="2400">
                <a:solidFill>
                  <a:schemeClr val="dk1"/>
                </a:solidFill>
              </a:rPr>
              <a:t>/</a:t>
            </a:r>
            <a:r>
              <a:rPr b="1" i="1" lang="en-GB" sz="2400">
                <a:solidFill>
                  <a:srgbClr val="CC0000"/>
                </a:solidFill>
              </a:rPr>
              <a:t>regulating</a:t>
            </a:r>
            <a:r>
              <a:rPr i="1" lang="en-GB" sz="2400">
                <a:solidFill>
                  <a:schemeClr val="dk1"/>
                </a:solidFill>
              </a:rPr>
              <a:t> socially relevant phenomena (Holtgraves &amp; Kashima, 2008; Karasawa &amp; Maass, 2008).</a:t>
            </a:r>
            <a:endParaRPr i="1" sz="2400">
              <a:solidFill>
                <a:schemeClr val="dk1"/>
              </a:solidFill>
            </a:endParaRPr>
          </a:p>
          <a:p>
            <a:pPr indent="-381000" lvl="0" marL="457200" rtl="0" algn="l">
              <a:lnSpc>
                <a:spcPct val="105000"/>
              </a:lnSpc>
              <a:spcBef>
                <a:spcPts val="0"/>
              </a:spcBef>
              <a:spcAft>
                <a:spcPts val="0"/>
              </a:spcAft>
              <a:buClr>
                <a:schemeClr val="dk1"/>
              </a:buClr>
              <a:buSzPts val="2400"/>
              <a:buChar char="●"/>
            </a:pPr>
            <a:r>
              <a:rPr b="1" i="1" lang="en-GB" sz="2400">
                <a:solidFill>
                  <a:schemeClr val="dk1"/>
                </a:solidFill>
              </a:rPr>
              <a:t>Speech acts</a:t>
            </a:r>
            <a:r>
              <a:rPr i="1" lang="en-GB" sz="2400">
                <a:solidFill>
                  <a:schemeClr val="dk1"/>
                </a:solidFill>
              </a:rPr>
              <a:t> are also inherently </a:t>
            </a:r>
            <a:r>
              <a:rPr b="1" i="1" lang="en-GB" sz="2400">
                <a:solidFill>
                  <a:schemeClr val="dk1"/>
                </a:solidFill>
              </a:rPr>
              <a:t>behavioral acts</a:t>
            </a:r>
            <a:r>
              <a:rPr i="1" lang="en-GB" sz="2400">
                <a:solidFill>
                  <a:schemeClr val="dk1"/>
                </a:solidFill>
              </a:rPr>
              <a:t> (Austin, 1962; Butler, 1997; Searle, 1969), and as such they convey (</a:t>
            </a:r>
            <a:r>
              <a:rPr b="1" i="1" lang="en-GB" sz="2400">
                <a:solidFill>
                  <a:srgbClr val="1155CC"/>
                </a:solidFill>
              </a:rPr>
              <a:t>signal</a:t>
            </a:r>
            <a:r>
              <a:rPr i="1" lang="en-GB" sz="2400">
                <a:solidFill>
                  <a:schemeClr val="dk1"/>
                </a:solidFill>
              </a:rPr>
              <a:t> and </a:t>
            </a:r>
            <a:r>
              <a:rPr b="1" i="1" lang="en-GB" sz="2400">
                <a:solidFill>
                  <a:srgbClr val="CC0000"/>
                </a:solidFill>
              </a:rPr>
              <a:t>express</a:t>
            </a:r>
            <a:r>
              <a:rPr i="1" lang="en-GB" sz="2400">
                <a:solidFill>
                  <a:schemeClr val="dk1"/>
                </a:solidFill>
              </a:rPr>
              <a:t>) agency.</a:t>
            </a:r>
            <a:endParaRPr i="1" sz="2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a:t>Linguistic Agency</a:t>
            </a:r>
            <a:endParaRPr b="1"/>
          </a:p>
        </p:txBody>
      </p:sp>
      <p:sp>
        <p:nvSpPr>
          <p:cNvPr id="529" name="Google Shape;529;p6"/>
          <p:cNvSpPr txBox="1"/>
          <p:nvPr>
            <p:ph idx="1" type="body"/>
          </p:nvPr>
        </p:nvSpPr>
        <p:spPr>
          <a:xfrm>
            <a:off x="311700" y="1076275"/>
            <a:ext cx="8520600" cy="3832800"/>
          </a:xfrm>
          <a:prstGeom prst="rect">
            <a:avLst/>
          </a:prstGeom>
          <a:noFill/>
          <a:ln>
            <a:noFill/>
          </a:ln>
        </p:spPr>
        <p:txBody>
          <a:bodyPr anchorCtr="0" anchor="t" bIns="91425" lIns="91425" spcFirstLastPara="1" rIns="91425" wrap="square" tIns="91425">
            <a:noAutofit/>
          </a:bodyPr>
          <a:lstStyle/>
          <a:p>
            <a:pPr indent="-381000" lvl="0" marL="457200" rtl="0" algn="l">
              <a:lnSpc>
                <a:spcPct val="105000"/>
              </a:lnSpc>
              <a:spcBef>
                <a:spcPts val="0"/>
              </a:spcBef>
              <a:spcAft>
                <a:spcPts val="0"/>
              </a:spcAft>
              <a:buClr>
                <a:schemeClr val="dk1"/>
              </a:buClr>
              <a:buSzPts val="2400"/>
              <a:buChar char="●"/>
            </a:pPr>
            <a:r>
              <a:rPr i="1" lang="en-GB" sz="2400">
                <a:solidFill>
                  <a:schemeClr val="dk1"/>
                </a:solidFill>
              </a:rPr>
              <a:t>Agency is extensively </a:t>
            </a:r>
            <a:r>
              <a:rPr b="1" i="1" lang="en-GB" sz="2400">
                <a:solidFill>
                  <a:schemeClr val="dk1"/>
                </a:solidFill>
              </a:rPr>
              <a:t>encoded in language</a:t>
            </a:r>
            <a:r>
              <a:rPr i="1" lang="en-GB" sz="2400">
                <a:solidFill>
                  <a:schemeClr val="dk1"/>
                </a:solidFill>
              </a:rPr>
              <a:t> </a:t>
            </a:r>
            <a:r>
              <a:rPr i="1" lang="en-GB" sz="2400">
                <a:solidFill>
                  <a:srgbClr val="666666"/>
                </a:solidFill>
              </a:rPr>
              <a:t>(de Hoop &amp; Lamers, 2006; Formanowicz et al., 2017; Gardelle &amp; Sorlin, 2018a, 2018b; Siewierska, 2004)</a:t>
            </a:r>
            <a:endParaRPr i="1" sz="2400">
              <a:solidFill>
                <a:schemeClr val="dk1"/>
              </a:solidFill>
            </a:endParaRPr>
          </a:p>
          <a:p>
            <a:pPr indent="-381000" lvl="0" marL="457200" rtl="0" algn="l">
              <a:lnSpc>
                <a:spcPct val="105000"/>
              </a:lnSpc>
              <a:spcBef>
                <a:spcPts val="0"/>
              </a:spcBef>
              <a:spcAft>
                <a:spcPts val="0"/>
              </a:spcAft>
              <a:buClr>
                <a:schemeClr val="dk1"/>
              </a:buClr>
              <a:buSzPts val="2400"/>
              <a:buChar char="●"/>
            </a:pPr>
            <a:r>
              <a:rPr b="1" i="1" lang="en-GB" sz="2400">
                <a:solidFill>
                  <a:schemeClr val="dk1"/>
                </a:solidFill>
              </a:rPr>
              <a:t>Linguistic agency</a:t>
            </a:r>
            <a:r>
              <a:rPr i="1" lang="en-GB" sz="2400">
                <a:solidFill>
                  <a:schemeClr val="dk1"/>
                </a:solidFill>
              </a:rPr>
              <a:t> (LA) also enjoys </a:t>
            </a:r>
            <a:r>
              <a:rPr b="1" i="1" lang="en-GB" sz="2400">
                <a:solidFill>
                  <a:schemeClr val="dk1"/>
                </a:solidFill>
              </a:rPr>
              <a:t>attentional privilege</a:t>
            </a:r>
            <a:r>
              <a:rPr i="1" lang="en-GB" sz="2400">
                <a:solidFill>
                  <a:schemeClr val="dk1"/>
                </a:solidFill>
              </a:rPr>
              <a:t> </a:t>
            </a:r>
            <a:r>
              <a:rPr i="1" lang="en-GB" sz="2400">
                <a:solidFill>
                  <a:srgbClr val="666666"/>
                </a:solidFill>
              </a:rPr>
              <a:t>(Bornkessel-Schlesewsky &amp; Schlesewsky, 2009; Muralikrishnan et al., 2015)</a:t>
            </a:r>
            <a:endParaRPr i="1" sz="2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302dbfe21e8_0_850"/>
          <p:cNvSpPr txBox="1"/>
          <p:nvPr/>
        </p:nvSpPr>
        <p:spPr>
          <a:xfrm>
            <a:off x="440850" y="1131525"/>
            <a:ext cx="8262300" cy="35895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2"/>
              </a:buClr>
              <a:buSzPts val="2300"/>
              <a:buFont typeface="Montserrat"/>
              <a:buChar char="●"/>
            </a:pPr>
            <a:r>
              <a:rPr lang="en-GB" sz="2300">
                <a:solidFill>
                  <a:schemeClr val="dk2"/>
                </a:solidFill>
                <a:latin typeface="Montserrat"/>
                <a:ea typeface="Montserrat"/>
                <a:cs typeface="Montserrat"/>
                <a:sym typeface="Montserrat"/>
              </a:rPr>
              <a:t>Multiple indicators of AO (agency) in language (Formanowicz et al. 2017);</a:t>
            </a:r>
            <a:endParaRPr sz="2300">
              <a:solidFill>
                <a:schemeClr val="dk2"/>
              </a:solidFill>
              <a:latin typeface="Montserrat"/>
              <a:ea typeface="Montserrat"/>
              <a:cs typeface="Montserrat"/>
              <a:sym typeface="Montserrat"/>
            </a:endParaRPr>
          </a:p>
          <a:p>
            <a:pPr indent="-374650" lvl="0" marL="457200" rtl="0" algn="l">
              <a:spcBef>
                <a:spcPts val="0"/>
              </a:spcBef>
              <a:spcAft>
                <a:spcPts val="0"/>
              </a:spcAft>
              <a:buClr>
                <a:schemeClr val="dk2"/>
              </a:buClr>
              <a:buSzPts val="2300"/>
              <a:buFont typeface="Montserrat"/>
              <a:buChar char="●"/>
            </a:pPr>
            <a:r>
              <a:rPr lang="en-GB" sz="2300">
                <a:solidFill>
                  <a:srgbClr val="674EA7"/>
                </a:solidFill>
                <a:latin typeface="Montserrat SemiBold"/>
                <a:ea typeface="Montserrat SemiBold"/>
                <a:cs typeface="Montserrat SemiBold"/>
                <a:sym typeface="Montserrat SemiBold"/>
              </a:rPr>
              <a:t>Verbs</a:t>
            </a:r>
            <a:r>
              <a:rPr lang="en-GB" sz="2300">
                <a:solidFill>
                  <a:schemeClr val="dk2"/>
                </a:solidFill>
                <a:latin typeface="Montserrat"/>
                <a:ea typeface="Montserrat"/>
                <a:cs typeface="Montserrat"/>
                <a:sym typeface="Montserrat"/>
              </a:rPr>
              <a:t>, as </a:t>
            </a:r>
            <a:r>
              <a:rPr lang="en-GB" sz="2300">
                <a:solidFill>
                  <a:schemeClr val="dk2"/>
                </a:solidFill>
                <a:latin typeface="Montserrat SemiBold"/>
                <a:ea typeface="Montserrat SemiBold"/>
                <a:cs typeface="Montserrat SemiBold"/>
                <a:sym typeface="Montserrat SemiBold"/>
              </a:rPr>
              <a:t>grammatical vehicles of action</a:t>
            </a:r>
            <a:r>
              <a:rPr lang="en-GB" sz="2300">
                <a:solidFill>
                  <a:schemeClr val="dk2"/>
                </a:solidFill>
                <a:latin typeface="Montserrat"/>
                <a:ea typeface="Montserrat"/>
                <a:cs typeface="Montserrat"/>
                <a:sym typeface="Montserrat"/>
              </a:rPr>
              <a:t>, are</a:t>
            </a:r>
            <a:endParaRPr sz="2300">
              <a:solidFill>
                <a:schemeClr val="dk2"/>
              </a:solidFill>
              <a:latin typeface="Montserrat"/>
              <a:ea typeface="Montserrat"/>
              <a:cs typeface="Montserrat"/>
              <a:sym typeface="Montserrat"/>
            </a:endParaRPr>
          </a:p>
          <a:p>
            <a:pPr indent="-374650" lvl="1" marL="914400" rtl="0" algn="l">
              <a:spcBef>
                <a:spcPts val="0"/>
              </a:spcBef>
              <a:spcAft>
                <a:spcPts val="0"/>
              </a:spcAft>
              <a:buClr>
                <a:schemeClr val="dk2"/>
              </a:buClr>
              <a:buSzPts val="2300"/>
              <a:buFont typeface="Montserrat"/>
              <a:buChar char="○"/>
            </a:pPr>
            <a:r>
              <a:rPr lang="en-GB" sz="2300">
                <a:solidFill>
                  <a:schemeClr val="dk2"/>
                </a:solidFill>
                <a:latin typeface="Montserrat SemiBold"/>
                <a:ea typeface="Montserrat SemiBold"/>
                <a:cs typeface="Montserrat SemiBold"/>
                <a:sym typeface="Montserrat SemiBold"/>
              </a:rPr>
              <a:t>Linguistic (grammatical) markers of agency</a:t>
            </a:r>
            <a:r>
              <a:rPr lang="en-GB" sz="2300">
                <a:solidFill>
                  <a:schemeClr val="dk2"/>
                </a:solidFill>
                <a:latin typeface="Montserrat"/>
                <a:ea typeface="Montserrat"/>
                <a:cs typeface="Montserrat"/>
                <a:sym typeface="Montserrat"/>
              </a:rPr>
              <a:t> (Vigliocco et al., 2011; Formanowicz et al. 2017).</a:t>
            </a:r>
            <a:endParaRPr sz="2300">
              <a:solidFill>
                <a:schemeClr val="dk2"/>
              </a:solidFill>
              <a:latin typeface="Montserrat"/>
              <a:ea typeface="Montserrat"/>
              <a:cs typeface="Montserrat"/>
              <a:sym typeface="Montserrat"/>
            </a:endParaRPr>
          </a:p>
          <a:p>
            <a:pPr indent="-374650" lvl="1" marL="914400" rtl="0" algn="l">
              <a:spcBef>
                <a:spcPts val="0"/>
              </a:spcBef>
              <a:spcAft>
                <a:spcPts val="0"/>
              </a:spcAft>
              <a:buClr>
                <a:schemeClr val="dk2"/>
              </a:buClr>
              <a:buSzPts val="2300"/>
              <a:buFont typeface="Montserrat"/>
              <a:buChar char="○"/>
            </a:pPr>
            <a:r>
              <a:rPr lang="en-GB" sz="1700">
                <a:solidFill>
                  <a:schemeClr val="dk2"/>
                </a:solidFill>
                <a:latin typeface="Montserrat"/>
                <a:ea typeface="Montserrat"/>
                <a:cs typeface="Montserrat"/>
                <a:sym typeface="Montserrat"/>
              </a:rPr>
              <a:t>E.g., Girls were more likely to engage in science activities when encouraged with a verb (e.g., “Let’s </a:t>
            </a:r>
            <a:r>
              <a:rPr lang="en-GB" sz="1700">
                <a:solidFill>
                  <a:schemeClr val="dk2"/>
                </a:solidFill>
                <a:latin typeface="Montserrat SemiBold"/>
                <a:ea typeface="Montserrat SemiBold"/>
                <a:cs typeface="Montserrat SemiBold"/>
                <a:sym typeface="Montserrat SemiBold"/>
              </a:rPr>
              <a:t>do</a:t>
            </a:r>
            <a:r>
              <a:rPr lang="en-GB" sz="1700">
                <a:solidFill>
                  <a:schemeClr val="dk2"/>
                </a:solidFill>
                <a:latin typeface="Montserrat"/>
                <a:ea typeface="Montserrat"/>
                <a:cs typeface="Montserrat"/>
                <a:sym typeface="Montserrat"/>
              </a:rPr>
              <a:t> science!”) than with a noun (e.g., “Let’s be scientists!”). (</a:t>
            </a:r>
            <a:r>
              <a:rPr lang="en-GB" sz="1700">
                <a:solidFill>
                  <a:schemeClr val="dk2"/>
                </a:solidFill>
                <a:latin typeface="Montserrat"/>
                <a:ea typeface="Montserrat"/>
                <a:cs typeface="Montserrat"/>
                <a:sym typeface="Montserrat"/>
              </a:rPr>
              <a:t>Rhodes et al., 2019)</a:t>
            </a:r>
            <a:endParaRPr sz="1700">
              <a:solidFill>
                <a:schemeClr val="dk2"/>
              </a:solidFill>
              <a:latin typeface="Montserrat"/>
              <a:ea typeface="Montserrat"/>
              <a:cs typeface="Montserrat"/>
              <a:sym typeface="Montserrat"/>
            </a:endParaRPr>
          </a:p>
        </p:txBody>
      </p:sp>
      <p:sp>
        <p:nvSpPr>
          <p:cNvPr id="109" name="Google Shape;109;g302dbfe21e8_0_850"/>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200">
                <a:solidFill>
                  <a:srgbClr val="674EA7"/>
                </a:solidFill>
              </a:rPr>
              <a:t>Action </a:t>
            </a:r>
            <a:r>
              <a:rPr lang="en-GB" sz="2200" u="sng">
                <a:solidFill>
                  <a:srgbClr val="674EA7"/>
                </a:solidFill>
              </a:rPr>
              <a:t>Orientation</a:t>
            </a:r>
            <a:r>
              <a:rPr lang="en-GB" sz="2200">
                <a:solidFill>
                  <a:srgbClr val="674EA7"/>
                </a:solidFill>
              </a:rPr>
              <a:t> [AO] and </a:t>
            </a:r>
            <a:r>
              <a:rPr lang="en-GB" sz="2200" u="sng">
                <a:solidFill>
                  <a:srgbClr val="674EA7"/>
                </a:solidFill>
              </a:rPr>
              <a:t>Verbs</a:t>
            </a:r>
            <a:endParaRPr sz="2200" u="sng">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Tool Development Motivations</a:t>
            </a:r>
            <a:endParaRPr/>
          </a:p>
        </p:txBody>
      </p:sp>
      <p:sp>
        <p:nvSpPr>
          <p:cNvPr id="535" name="Google Shape;535;p21"/>
          <p:cNvSpPr txBox="1"/>
          <p:nvPr>
            <p:ph idx="1" type="body"/>
          </p:nvPr>
        </p:nvSpPr>
        <p:spPr>
          <a:xfrm>
            <a:off x="311700" y="12286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GB">
                <a:solidFill>
                  <a:schemeClr val="dk1"/>
                </a:solidFill>
              </a:rPr>
              <a:t>Researchers need a tool that is capable of…</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b="1" lang="en-GB" sz="1800">
                <a:solidFill>
                  <a:schemeClr val="dk1"/>
                </a:solidFill>
              </a:rPr>
              <a:t>detecting and quantifying</a:t>
            </a:r>
            <a:r>
              <a:rPr lang="en-GB" sz="1800">
                <a:solidFill>
                  <a:schemeClr val="dk1"/>
                </a:solidFill>
              </a:rPr>
              <a:t> </a:t>
            </a:r>
            <a:r>
              <a:rPr i="1" lang="en-GB" sz="1800">
                <a:solidFill>
                  <a:schemeClr val="dk1"/>
                </a:solidFill>
              </a:rPr>
              <a:t>linguistic agency</a:t>
            </a:r>
            <a:r>
              <a:rPr lang="en-GB" sz="1800">
                <a:solidFill>
                  <a:schemeClr val="dk1"/>
                </a:solidFill>
              </a:rPr>
              <a:t> in text </a:t>
            </a:r>
            <a:br>
              <a:rPr lang="en-GB" sz="1800">
                <a:solidFill>
                  <a:schemeClr val="dk1"/>
                </a:solidFill>
              </a:rPr>
            </a:br>
            <a:r>
              <a:rPr lang="en-GB" sz="1800">
                <a:solidFill>
                  <a:schemeClr val="dk1"/>
                </a:solidFill>
              </a:rPr>
              <a:t>(e.g. online textual exchanges):</a:t>
            </a:r>
            <a:endParaRPr sz="1800">
              <a:solidFill>
                <a:schemeClr val="dk1"/>
              </a:solidFill>
            </a:endParaRPr>
          </a:p>
          <a:p>
            <a:pPr indent="-342900" lvl="2" marL="1371600" rtl="0" algn="l">
              <a:lnSpc>
                <a:spcPct val="115000"/>
              </a:lnSpc>
              <a:spcBef>
                <a:spcPts val="0"/>
              </a:spcBef>
              <a:spcAft>
                <a:spcPts val="0"/>
              </a:spcAft>
              <a:buClr>
                <a:schemeClr val="dk1"/>
              </a:buClr>
              <a:buSzPts val="1800"/>
              <a:buChar char="■"/>
            </a:pPr>
            <a:r>
              <a:rPr lang="en-GB" sz="1800">
                <a:solidFill>
                  <a:schemeClr val="dk1"/>
                </a:solidFill>
              </a:rPr>
              <a:t>with </a:t>
            </a:r>
            <a:r>
              <a:rPr b="1" lang="en-GB" sz="1800">
                <a:solidFill>
                  <a:schemeClr val="dk1"/>
                </a:solidFill>
              </a:rPr>
              <a:t>high precision,</a:t>
            </a:r>
            <a:endParaRPr b="1" sz="1800">
              <a:solidFill>
                <a:schemeClr val="dk1"/>
              </a:solidFill>
            </a:endParaRPr>
          </a:p>
          <a:p>
            <a:pPr indent="-342900" lvl="2" marL="1371600" rtl="0" algn="l">
              <a:lnSpc>
                <a:spcPct val="115000"/>
              </a:lnSpc>
              <a:spcBef>
                <a:spcPts val="0"/>
              </a:spcBef>
              <a:spcAft>
                <a:spcPts val="0"/>
              </a:spcAft>
              <a:buClr>
                <a:schemeClr val="dk1"/>
              </a:buClr>
              <a:buSzPts val="1800"/>
              <a:buChar char="■"/>
            </a:pPr>
            <a:r>
              <a:rPr b="1" lang="en-GB" sz="1800">
                <a:solidFill>
                  <a:schemeClr val="dk1"/>
                </a:solidFill>
              </a:rPr>
              <a:t>at scale.</a:t>
            </a:r>
            <a:endParaRPr b="1"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GB">
                <a:solidFill>
                  <a:schemeClr val="dk1"/>
                </a:solidFill>
              </a:rPr>
              <a:t>Potential applications include investigation of:</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lang="en-GB" sz="1800">
                <a:solidFill>
                  <a:schemeClr val="dk1"/>
                </a:solidFill>
              </a:rPr>
              <a:t>trajectories of </a:t>
            </a:r>
            <a:r>
              <a:rPr b="1" i="1" lang="en-GB" sz="1800">
                <a:solidFill>
                  <a:schemeClr val="dk1"/>
                </a:solidFill>
              </a:rPr>
              <a:t>social relations,</a:t>
            </a:r>
            <a:endParaRPr b="1" i="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GB" sz="1800">
                <a:solidFill>
                  <a:schemeClr val="dk1"/>
                </a:solidFill>
              </a:rPr>
              <a:t>content of </a:t>
            </a:r>
            <a:r>
              <a:rPr b="1" i="1" lang="en-GB" sz="1800">
                <a:solidFill>
                  <a:schemeClr val="dk1"/>
                </a:solidFill>
              </a:rPr>
              <a:t>group stereotypes,</a:t>
            </a:r>
            <a:endParaRPr b="1" i="1"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GB" sz="1800">
                <a:solidFill>
                  <a:schemeClr val="dk1"/>
                </a:solidFill>
              </a:rPr>
              <a:t>emergence and unfolding of </a:t>
            </a:r>
            <a:r>
              <a:rPr b="1" i="1" lang="en-GB" sz="1800">
                <a:solidFill>
                  <a:schemeClr val="dk1"/>
                </a:solidFill>
              </a:rPr>
              <a:t>collective action.</a:t>
            </a:r>
            <a:endParaRPr b="1" i="1"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Existing Tools</a:t>
            </a:r>
            <a:endParaRPr/>
          </a:p>
        </p:txBody>
      </p:sp>
      <p:sp>
        <p:nvSpPr>
          <p:cNvPr id="541" name="Google Shape;541;p22"/>
          <p:cNvSpPr txBox="1"/>
          <p:nvPr>
            <p:ph idx="1" type="body"/>
          </p:nvPr>
        </p:nvSpPr>
        <p:spPr>
          <a:xfrm>
            <a:off x="311700" y="12286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n-GB">
                <a:solidFill>
                  <a:schemeClr val="dk1"/>
                </a:solidFill>
              </a:rPr>
              <a:t>Based predominantly on the dictionary word-count (DWC) methodology;</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GB">
                <a:solidFill>
                  <a:schemeClr val="dk1"/>
                </a:solidFill>
              </a:rPr>
              <a:t>DWC was popularized by frameworks such as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General Inquirer </a:t>
            </a:r>
            <a:r>
              <a:rPr lang="en-GB"/>
              <a:t>(GI; Stone et al., 2007; Stone and Hunt, 1963)</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GB">
                <a:solidFill>
                  <a:schemeClr val="dk1"/>
                </a:solidFill>
              </a:rPr>
              <a:t>Linguistic Inquiry and Word Count </a:t>
            </a:r>
            <a:r>
              <a:rPr lang="en-GB"/>
              <a:t>(LIWC; Pennebaker et al., 2015)</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GB">
                <a:solidFill>
                  <a:schemeClr val="dk1"/>
                </a:solidFill>
              </a:rPr>
              <a:t>LIWC and GI contain dozens of — partly thematic and partly grammatical — word dictionaries (categories) that are used to detect, measure, and statistically compare a variety of psychologically relevant phenomena;</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GB">
                <a:solidFill>
                  <a:schemeClr val="dk1"/>
                </a:solidFill>
              </a:rPr>
              <a:t>First problem: no agency-specific category in GI and LIWC.</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Makeshift Solutions</a:t>
            </a:r>
            <a:endParaRPr/>
          </a:p>
        </p:txBody>
      </p:sp>
      <p:sp>
        <p:nvSpPr>
          <p:cNvPr id="547" name="Google Shape;547;p23"/>
          <p:cNvSpPr txBox="1"/>
          <p:nvPr>
            <p:ph idx="1" type="body"/>
          </p:nvPr>
        </p:nvSpPr>
        <p:spPr>
          <a:xfrm>
            <a:off x="311700" y="1228675"/>
            <a:ext cx="8520600" cy="34164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Clr>
                <a:schemeClr val="dk1"/>
              </a:buClr>
              <a:buSzPts val="2400"/>
              <a:buChar char="●"/>
            </a:pPr>
            <a:r>
              <a:rPr lang="en-GB" sz="2400">
                <a:solidFill>
                  <a:schemeClr val="dk1"/>
                </a:solidFill>
              </a:rPr>
              <a:t>Researchers either:</a:t>
            </a:r>
            <a:endParaRPr sz="2400">
              <a:solidFill>
                <a:schemeClr val="dk1"/>
              </a:solidFill>
            </a:endParaRPr>
          </a:p>
          <a:p>
            <a:pPr indent="-355600" lvl="1" marL="914400" rtl="0" algn="l">
              <a:lnSpc>
                <a:spcPct val="115000"/>
              </a:lnSpc>
              <a:spcBef>
                <a:spcPts val="0"/>
              </a:spcBef>
              <a:spcAft>
                <a:spcPts val="0"/>
              </a:spcAft>
              <a:buClr>
                <a:schemeClr val="dk1"/>
              </a:buClr>
              <a:buSzPts val="2000"/>
              <a:buChar char="○"/>
            </a:pPr>
            <a:r>
              <a:rPr lang="en-GB" sz="2000">
                <a:solidFill>
                  <a:schemeClr val="dk1"/>
                </a:solidFill>
              </a:rPr>
              <a:t>use combinations of existing dictionaries as a proxy for agency (e.g., Madera et al., 2009 used Cognitive Processes, Motion and Achievement from LIWC), or</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GB" sz="2000">
                <a:solidFill>
                  <a:schemeClr val="dk1"/>
                </a:solidFill>
              </a:rPr>
              <a:t>prepare custom agency-specific dictionaries (e.g., Pietraszkiewicz et al., 2019)</a:t>
            </a:r>
            <a:endParaRPr sz="2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Example: Agency LIWC-style Dictionary</a:t>
            </a:r>
            <a:endParaRPr/>
          </a:p>
        </p:txBody>
      </p:sp>
      <p:pic>
        <p:nvPicPr>
          <p:cNvPr id="553" name="Google Shape;553;p24"/>
          <p:cNvPicPr preferRelativeResize="0"/>
          <p:nvPr/>
        </p:nvPicPr>
        <p:blipFill rotWithShape="1">
          <a:blip r:embed="rId3">
            <a:alphaModFix/>
          </a:blip>
          <a:srcRect b="0" l="0" r="0" t="0"/>
          <a:stretch/>
        </p:blipFill>
        <p:spPr>
          <a:xfrm>
            <a:off x="152400" y="1292100"/>
            <a:ext cx="8839200" cy="33832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g2e5eec99757_0_7"/>
          <p:cNvPicPr preferRelativeResize="0"/>
          <p:nvPr/>
        </p:nvPicPr>
        <p:blipFill rotWithShape="1">
          <a:blip r:embed="rId3">
            <a:alphaModFix/>
          </a:blip>
          <a:srcRect b="5374" l="29708" r="13508" t="11174"/>
          <a:stretch/>
        </p:blipFill>
        <p:spPr>
          <a:xfrm>
            <a:off x="0" y="0"/>
            <a:ext cx="9143999" cy="5143500"/>
          </a:xfrm>
          <a:prstGeom prst="rect">
            <a:avLst/>
          </a:prstGeom>
          <a:noFill/>
          <a:ln>
            <a:noFill/>
          </a:ln>
        </p:spPr>
      </p:pic>
      <p:sp>
        <p:nvSpPr>
          <p:cNvPr id="559" name="Google Shape;559;g2e5eec99757_0_7"/>
          <p:cNvSpPr/>
          <p:nvPr/>
        </p:nvSpPr>
        <p:spPr>
          <a:xfrm>
            <a:off x="5313950" y="1689725"/>
            <a:ext cx="1196100" cy="32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2e5eec99757_0_7"/>
          <p:cNvSpPr/>
          <p:nvPr/>
        </p:nvSpPr>
        <p:spPr>
          <a:xfrm>
            <a:off x="1402375" y="4219125"/>
            <a:ext cx="1499400" cy="3216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g2e6c7bc6bd0_0_5"/>
          <p:cNvPicPr preferRelativeResize="0"/>
          <p:nvPr/>
        </p:nvPicPr>
        <p:blipFill rotWithShape="1">
          <a:blip r:embed="rId3">
            <a:alphaModFix/>
          </a:blip>
          <a:srcRect b="5374" l="29708" r="13508" t="11174"/>
          <a:stretch/>
        </p:blipFill>
        <p:spPr>
          <a:xfrm>
            <a:off x="0" y="0"/>
            <a:ext cx="9143999" cy="5143500"/>
          </a:xfrm>
          <a:prstGeom prst="rect">
            <a:avLst/>
          </a:prstGeom>
          <a:noFill/>
          <a:ln>
            <a:noFill/>
          </a:ln>
        </p:spPr>
      </p:pic>
      <p:sp>
        <p:nvSpPr>
          <p:cNvPr id="566" name="Google Shape;566;g2e6c7bc6bd0_0_5"/>
          <p:cNvSpPr/>
          <p:nvPr/>
        </p:nvSpPr>
        <p:spPr>
          <a:xfrm>
            <a:off x="5313950" y="1689725"/>
            <a:ext cx="1196100" cy="32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2e6c7bc6bd0_0_5"/>
          <p:cNvSpPr/>
          <p:nvPr/>
        </p:nvSpPr>
        <p:spPr>
          <a:xfrm>
            <a:off x="1402375" y="4219125"/>
            <a:ext cx="1499400" cy="3216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2e6c7bc6bd0_0_5"/>
          <p:cNvSpPr/>
          <p:nvPr/>
        </p:nvSpPr>
        <p:spPr>
          <a:xfrm>
            <a:off x="5342700" y="4512350"/>
            <a:ext cx="1868100" cy="321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2e6c7bc6bd0_0_5"/>
          <p:cNvSpPr/>
          <p:nvPr/>
        </p:nvSpPr>
        <p:spPr>
          <a:xfrm>
            <a:off x="2828050" y="3116575"/>
            <a:ext cx="1868100" cy="3216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5"/>
          <p:cNvSpPr txBox="1"/>
          <p:nvPr>
            <p:ph type="title"/>
          </p:nvPr>
        </p:nvSpPr>
        <p:spPr>
          <a:xfrm>
            <a:off x="311700" y="179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0909"/>
              <a:buNone/>
            </a:pPr>
            <a:r>
              <a:rPr b="1" lang="en-GB" sz="2420"/>
              <a:t>Existing tools:</a:t>
            </a:r>
            <a:r>
              <a:rPr lang="en-GB" sz="2420"/>
              <a:t> Pietraszkiewicz et al. 2019 and Nicolas et al. 2021</a:t>
            </a:r>
            <a:endParaRPr sz="2420"/>
          </a:p>
        </p:txBody>
      </p:sp>
      <p:sp>
        <p:nvSpPr>
          <p:cNvPr id="575" name="Google Shape;575;p25"/>
          <p:cNvSpPr txBox="1"/>
          <p:nvPr>
            <p:ph idx="1" type="body"/>
          </p:nvPr>
        </p:nvSpPr>
        <p:spPr>
          <a:xfrm>
            <a:off x="311700" y="671225"/>
            <a:ext cx="8520600" cy="436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600">
                <a:solidFill>
                  <a:schemeClr val="dk1"/>
                </a:solidFill>
              </a:rPr>
              <a:t>Dictionary word-count (DWC) methodology! </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GB" sz="1600">
                <a:solidFill>
                  <a:schemeClr val="dk1"/>
                </a:solidFill>
              </a:rPr>
              <a:t>E.g., Linguistic Inquiry and Word Count (LIWC).</a:t>
            </a:r>
            <a:endParaRPr b="1" sz="1600">
              <a:solidFill>
                <a:schemeClr val="dk1"/>
              </a:solidFill>
            </a:endParaRPr>
          </a:p>
          <a:p>
            <a:pPr indent="0" lvl="0" marL="0" rtl="0" algn="l">
              <a:lnSpc>
                <a:spcPct val="115000"/>
              </a:lnSpc>
              <a:spcBef>
                <a:spcPts val="1000"/>
              </a:spcBef>
              <a:spcAft>
                <a:spcPts val="0"/>
              </a:spcAft>
              <a:buSzPts val="1800"/>
              <a:buNone/>
            </a:pPr>
            <a:r>
              <a:rPr b="1" lang="en-GB" sz="1600">
                <a:solidFill>
                  <a:srgbClr val="38761D"/>
                </a:solidFill>
              </a:rPr>
              <a:t>Pros:</a:t>
            </a:r>
            <a:endParaRPr b="1" sz="1600">
              <a:solidFill>
                <a:srgbClr val="38761D"/>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methodological and applicational simplicity,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extensive validation in numerous studies.</a:t>
            </a:r>
            <a:endParaRPr sz="1600">
              <a:solidFill>
                <a:schemeClr val="dk1"/>
              </a:solidFill>
            </a:endParaRPr>
          </a:p>
          <a:p>
            <a:pPr indent="0" lvl="0" marL="0" rtl="0" algn="l">
              <a:lnSpc>
                <a:spcPct val="115000"/>
              </a:lnSpc>
              <a:spcBef>
                <a:spcPts val="1200"/>
              </a:spcBef>
              <a:spcAft>
                <a:spcPts val="0"/>
              </a:spcAft>
              <a:buSzPts val="1800"/>
              <a:buNone/>
            </a:pPr>
            <a:r>
              <a:rPr b="1" lang="en-GB" sz="1600">
                <a:solidFill>
                  <a:srgbClr val="CC0000"/>
                </a:solidFill>
              </a:rPr>
              <a:t>Cons:</a:t>
            </a:r>
            <a:endParaRPr b="1" sz="1600">
              <a:solidFill>
                <a:srgbClr val="CC0000"/>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insensitivity to </a:t>
            </a:r>
            <a:r>
              <a:rPr b="1" lang="en-GB" sz="1600">
                <a:solidFill>
                  <a:srgbClr val="FF0000"/>
                </a:solidFill>
              </a:rPr>
              <a:t>polysemy</a:t>
            </a:r>
            <a:r>
              <a:rPr lang="en-GB" sz="1600">
                <a:solidFill>
                  <a:schemeClr val="dk1"/>
                </a:solidFill>
              </a:rPr>
              <a:t>,</a:t>
            </a:r>
            <a:br>
              <a:rPr lang="en-GB" sz="1600">
                <a:solidFill>
                  <a:schemeClr val="dk1"/>
                </a:solidFill>
              </a:rPr>
            </a:br>
            <a:r>
              <a:rPr lang="en-GB" sz="1600">
                <a:solidFill>
                  <a:schemeClr val="dk1"/>
                </a:solidFill>
              </a:rPr>
              <a:t>e.g., </a:t>
            </a:r>
            <a:r>
              <a:rPr b="1" i="1" lang="en-GB" sz="1600">
                <a:solidFill>
                  <a:schemeClr val="dk1"/>
                </a:solidFill>
              </a:rPr>
              <a:t>we can lead them</a:t>
            </a:r>
            <a:r>
              <a:rPr lang="en-GB" sz="1600">
                <a:solidFill>
                  <a:schemeClr val="dk1"/>
                </a:solidFill>
              </a:rPr>
              <a:t> vs. </a:t>
            </a:r>
            <a:r>
              <a:rPr b="1" i="1" lang="en-GB" sz="1600">
                <a:solidFill>
                  <a:schemeClr val="dk1"/>
                </a:solidFill>
              </a:rPr>
              <a:t>this water contains lead;</a:t>
            </a:r>
            <a:endParaRPr b="1" i="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insensitivity to </a:t>
            </a:r>
            <a:r>
              <a:rPr b="1" lang="en-GB" sz="1600">
                <a:solidFill>
                  <a:srgbClr val="FF0000"/>
                </a:solidFill>
              </a:rPr>
              <a:t>negation</a:t>
            </a:r>
            <a:r>
              <a:rPr lang="en-GB" sz="1600">
                <a:solidFill>
                  <a:schemeClr val="dk1"/>
                </a:solidFill>
              </a:rPr>
              <a:t>,</a:t>
            </a:r>
            <a:br>
              <a:rPr lang="en-GB" sz="1600">
                <a:solidFill>
                  <a:schemeClr val="dk1"/>
                </a:solidFill>
              </a:rPr>
            </a:br>
            <a:r>
              <a:rPr lang="en-GB" sz="1600">
                <a:solidFill>
                  <a:schemeClr val="dk1"/>
                </a:solidFill>
              </a:rPr>
              <a:t>e.g., </a:t>
            </a:r>
            <a:r>
              <a:rPr b="1" i="1" lang="en-GB" sz="1600">
                <a:solidFill>
                  <a:schemeClr val="dk1"/>
                </a:solidFill>
              </a:rPr>
              <a:t>motivated</a:t>
            </a:r>
            <a:r>
              <a:rPr lang="en-GB" sz="1600">
                <a:solidFill>
                  <a:schemeClr val="dk1"/>
                </a:solidFill>
              </a:rPr>
              <a:t> vs. </a:t>
            </a:r>
            <a:r>
              <a:rPr b="1" i="1" lang="en-GB" sz="1600">
                <a:solidFill>
                  <a:schemeClr val="dk1"/>
                </a:solidFill>
              </a:rPr>
              <a:t>not motivated</a:t>
            </a:r>
            <a:r>
              <a:rPr lang="en-GB" sz="1600">
                <a:solidFill>
                  <a:schemeClr val="dk1"/>
                </a:solidFill>
              </a:rPr>
              <a:t> vs. </a:t>
            </a:r>
            <a:r>
              <a:rPr b="1" i="1" lang="en-GB" sz="1600">
                <a:solidFill>
                  <a:schemeClr val="dk1"/>
                </a:solidFill>
              </a:rPr>
              <a:t>not so much motivated;</a:t>
            </a:r>
            <a:endParaRPr b="1" i="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insensitivity to </a:t>
            </a:r>
            <a:r>
              <a:rPr b="1" lang="en-GB" sz="1600">
                <a:solidFill>
                  <a:srgbClr val="FF0000"/>
                </a:solidFill>
              </a:rPr>
              <a:t>gradation</a:t>
            </a:r>
            <a:r>
              <a:rPr lang="en-GB" sz="1600">
                <a:solidFill>
                  <a:schemeClr val="dk1"/>
                </a:solidFill>
              </a:rPr>
              <a:t> of agency conveyed by different concepts,</a:t>
            </a:r>
            <a:br>
              <a:rPr lang="en-GB" sz="1600">
                <a:solidFill>
                  <a:schemeClr val="dk1"/>
                </a:solidFill>
              </a:rPr>
            </a:br>
            <a:r>
              <a:rPr lang="en-GB" sz="1600">
                <a:solidFill>
                  <a:schemeClr val="dk1"/>
                </a:solidFill>
              </a:rPr>
              <a:t>e.g., </a:t>
            </a:r>
            <a:r>
              <a:rPr b="1" i="1" lang="en-GB" sz="1600">
                <a:solidFill>
                  <a:schemeClr val="dk1"/>
                </a:solidFill>
              </a:rPr>
              <a:t>trying to work</a:t>
            </a:r>
            <a:r>
              <a:rPr lang="en-GB" sz="1600">
                <a:solidFill>
                  <a:schemeClr val="dk1"/>
                </a:solidFill>
              </a:rPr>
              <a:t> vs. </a:t>
            </a:r>
            <a:r>
              <a:rPr b="1" i="1" lang="en-GB" sz="1600">
                <a:solidFill>
                  <a:schemeClr val="dk1"/>
                </a:solidFill>
              </a:rPr>
              <a:t>striving to work;</a:t>
            </a:r>
            <a:endParaRPr b="1" i="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[often] insensitivity to </a:t>
            </a:r>
            <a:r>
              <a:rPr b="1" lang="en-GB" sz="1600">
                <a:solidFill>
                  <a:srgbClr val="FF0000"/>
                </a:solidFill>
              </a:rPr>
              <a:t>directionality</a:t>
            </a:r>
            <a:r>
              <a:rPr lang="en-GB" sz="1600">
                <a:solidFill>
                  <a:schemeClr val="dk1"/>
                </a:solidFill>
              </a:rPr>
              <a:t> (valence) of conveyed agency</a:t>
            </a:r>
            <a:br>
              <a:rPr lang="en-GB" sz="1600">
                <a:solidFill>
                  <a:schemeClr val="dk1"/>
                </a:solidFill>
              </a:rPr>
            </a:br>
            <a:r>
              <a:rPr lang="en-GB" sz="1600">
                <a:solidFill>
                  <a:schemeClr val="dk1"/>
                </a:solidFill>
              </a:rPr>
              <a:t>e.g., </a:t>
            </a:r>
            <a:r>
              <a:rPr b="1" i="1" lang="en-GB" sz="1600">
                <a:solidFill>
                  <a:schemeClr val="dk1"/>
                </a:solidFill>
              </a:rPr>
              <a:t>we failed</a:t>
            </a:r>
            <a:r>
              <a:rPr lang="en-GB" sz="1600">
                <a:solidFill>
                  <a:schemeClr val="dk1"/>
                </a:solidFill>
              </a:rPr>
              <a:t> vs. </a:t>
            </a:r>
            <a:r>
              <a:rPr b="1" i="1" lang="en-GB" sz="1600">
                <a:solidFill>
                  <a:schemeClr val="dk1"/>
                </a:solidFill>
              </a:rPr>
              <a:t>we succeeded.</a:t>
            </a:r>
            <a:endParaRPr b="1" i="1"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GB"/>
              <a:t>BERTAgent</a:t>
            </a:r>
            <a:r>
              <a:rPr lang="en-GB"/>
              <a:t> = Agency Detection + LLM</a:t>
            </a:r>
            <a:endParaRPr/>
          </a:p>
        </p:txBody>
      </p:sp>
      <p:sp>
        <p:nvSpPr>
          <p:cNvPr id="581" name="Google Shape;581;p26"/>
          <p:cNvSpPr txBox="1"/>
          <p:nvPr>
            <p:ph idx="1" type="body"/>
          </p:nvPr>
        </p:nvSpPr>
        <p:spPr>
          <a:xfrm>
            <a:off x="311700" y="14572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15000"/>
              </a:lnSpc>
              <a:spcBef>
                <a:spcPts val="0"/>
              </a:spcBef>
              <a:spcAft>
                <a:spcPts val="0"/>
              </a:spcAft>
              <a:buSzPts val="1800"/>
              <a:buNone/>
            </a:pPr>
            <a:r>
              <a:rPr b="1" lang="en-GB" sz="1600" u="sng">
                <a:solidFill>
                  <a:schemeClr val="dk1"/>
                </a:solidFill>
              </a:rPr>
              <a:t>Our aim:</a:t>
            </a:r>
            <a:endParaRPr b="1" sz="1600" u="sng">
              <a:solidFill>
                <a:schemeClr val="dk1"/>
              </a:solidFill>
            </a:endParaRPr>
          </a:p>
          <a:p>
            <a:pPr indent="0" lvl="0" marL="0" rtl="0" algn="ctr">
              <a:lnSpc>
                <a:spcPct val="115000"/>
              </a:lnSpc>
              <a:spcBef>
                <a:spcPts val="1200"/>
              </a:spcBef>
              <a:spcAft>
                <a:spcPts val="0"/>
              </a:spcAft>
              <a:buSzPts val="1800"/>
              <a:buNone/>
            </a:pPr>
            <a:r>
              <a:rPr b="1" lang="en-GB" sz="1600">
                <a:solidFill>
                  <a:schemeClr val="dk1"/>
                </a:solidFill>
              </a:rPr>
              <a:t>Provide tool that can work at scale alleviating shortcomings of the existing methods.</a:t>
            </a:r>
            <a:endParaRPr b="1" sz="1600">
              <a:solidFill>
                <a:schemeClr val="dk1"/>
              </a:solidFill>
            </a:endParaRPr>
          </a:p>
          <a:p>
            <a:pPr indent="0" lvl="0" marL="0" rtl="0" algn="ctr">
              <a:lnSpc>
                <a:spcPct val="115000"/>
              </a:lnSpc>
              <a:spcBef>
                <a:spcPts val="1200"/>
              </a:spcBef>
              <a:spcAft>
                <a:spcPts val="0"/>
              </a:spcAft>
              <a:buSzPts val="1800"/>
              <a:buNone/>
            </a:pPr>
            <a:r>
              <a:rPr b="1" lang="en-GB" sz="1600">
                <a:solidFill>
                  <a:schemeClr val="dk1"/>
                </a:solidFill>
              </a:rPr>
              <a:t>E.g., capable of handling </a:t>
            </a:r>
            <a:r>
              <a:rPr b="1" i="1" lang="en-GB" sz="1600">
                <a:solidFill>
                  <a:srgbClr val="CC0000"/>
                </a:solidFill>
              </a:rPr>
              <a:t>hard working individual</a:t>
            </a:r>
            <a:r>
              <a:rPr b="1" lang="en-GB" sz="1600">
                <a:solidFill>
                  <a:schemeClr val="dk1"/>
                </a:solidFill>
              </a:rPr>
              <a:t> vs. </a:t>
            </a:r>
            <a:r>
              <a:rPr b="1" i="1" lang="en-GB" sz="1600">
                <a:solidFill>
                  <a:srgbClr val="1155CC"/>
                </a:solidFill>
              </a:rPr>
              <a:t>hardly working individual</a:t>
            </a:r>
            <a:r>
              <a:rPr b="1" lang="en-GB" sz="1600">
                <a:solidFill>
                  <a:schemeClr val="dk1"/>
                </a:solidFill>
              </a:rPr>
              <a:t>.</a:t>
            </a:r>
            <a:endParaRPr b="1" sz="1600">
              <a:solidFill>
                <a:schemeClr val="dk1"/>
              </a:solidFill>
            </a:endParaRPr>
          </a:p>
          <a:p>
            <a:pPr indent="0" lvl="0" marL="0" rtl="0" algn="ctr">
              <a:lnSpc>
                <a:spcPct val="115000"/>
              </a:lnSpc>
              <a:spcBef>
                <a:spcPts val="1200"/>
              </a:spcBef>
              <a:spcAft>
                <a:spcPts val="0"/>
              </a:spcAft>
              <a:buSzPts val="1800"/>
              <a:buNone/>
            </a:pPr>
            <a:r>
              <a:t/>
            </a:r>
            <a:endParaRPr b="1" sz="1600">
              <a:solidFill>
                <a:schemeClr val="dk1"/>
              </a:solidFill>
            </a:endParaRPr>
          </a:p>
          <a:p>
            <a:pPr indent="0" lvl="0" marL="0" rtl="0" algn="ctr">
              <a:lnSpc>
                <a:spcPct val="115000"/>
              </a:lnSpc>
              <a:spcBef>
                <a:spcPts val="1200"/>
              </a:spcBef>
              <a:spcAft>
                <a:spcPts val="0"/>
              </a:spcAft>
              <a:buSzPts val="1800"/>
              <a:buNone/>
            </a:pPr>
            <a:r>
              <a:rPr b="1" lang="en-GB" sz="1600" u="sng">
                <a:solidFill>
                  <a:schemeClr val="dk1"/>
                </a:solidFill>
              </a:rPr>
              <a:t>Technical solution:</a:t>
            </a:r>
            <a:endParaRPr b="1" sz="1600" u="sng">
              <a:solidFill>
                <a:schemeClr val="dk1"/>
              </a:solidFill>
            </a:endParaRPr>
          </a:p>
          <a:p>
            <a:pPr indent="0" lvl="0" marL="0" rtl="0" algn="ctr">
              <a:lnSpc>
                <a:spcPct val="115000"/>
              </a:lnSpc>
              <a:spcBef>
                <a:spcPts val="1200"/>
              </a:spcBef>
              <a:spcAft>
                <a:spcPts val="0"/>
              </a:spcAft>
              <a:buSzPts val="1800"/>
              <a:buNone/>
            </a:pPr>
            <a:r>
              <a:rPr b="1" lang="en-GB" sz="1600">
                <a:solidFill>
                  <a:schemeClr val="dk1"/>
                </a:solidFill>
              </a:rPr>
              <a:t>Transformer-based large language models (LRMs)...</a:t>
            </a:r>
            <a:endParaRPr b="1" sz="1600">
              <a:solidFill>
                <a:schemeClr val="dk1"/>
              </a:solidFill>
            </a:endParaRPr>
          </a:p>
          <a:p>
            <a:pPr indent="0" lvl="0" marL="0" rtl="0" algn="ctr">
              <a:lnSpc>
                <a:spcPct val="115000"/>
              </a:lnSpc>
              <a:spcBef>
                <a:spcPts val="1200"/>
              </a:spcBef>
              <a:spcAft>
                <a:spcPts val="0"/>
              </a:spcAft>
              <a:buSzPts val="1800"/>
              <a:buNone/>
            </a:pPr>
            <a:r>
              <a:rPr b="1" lang="en-GB" sz="1600">
                <a:solidFill>
                  <a:schemeClr val="dk1"/>
                </a:solidFill>
              </a:rPr>
              <a:t>that process text in a context sensitive manner…</a:t>
            </a:r>
            <a:endParaRPr b="1" sz="1600">
              <a:solidFill>
                <a:schemeClr val="dk1"/>
              </a:solidFill>
            </a:endParaRPr>
          </a:p>
          <a:p>
            <a:pPr indent="0" lvl="0" marL="0" rtl="0" algn="ctr">
              <a:lnSpc>
                <a:spcPct val="115000"/>
              </a:lnSpc>
              <a:spcBef>
                <a:spcPts val="1200"/>
              </a:spcBef>
              <a:spcAft>
                <a:spcPts val="1200"/>
              </a:spcAft>
              <a:buSzPts val="1800"/>
              <a:buNone/>
            </a:pPr>
            <a:r>
              <a:rPr b="1" lang="en-GB" sz="1600">
                <a:solidFill>
                  <a:schemeClr val="dk1"/>
                </a:solidFill>
              </a:rPr>
              <a:t>trained to detect agency.</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27"/>
          <p:cNvPicPr preferRelativeResize="0"/>
          <p:nvPr/>
        </p:nvPicPr>
        <p:blipFill rotWithShape="1">
          <a:blip r:embed="rId3">
            <a:alphaModFix/>
          </a:blip>
          <a:srcRect b="0" l="0" r="0" t="0"/>
          <a:stretch/>
        </p:blipFill>
        <p:spPr>
          <a:xfrm>
            <a:off x="388788" y="0"/>
            <a:ext cx="8366414"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28"/>
          <p:cNvPicPr preferRelativeResize="0"/>
          <p:nvPr/>
        </p:nvPicPr>
        <p:blipFill rotWithShape="1">
          <a:blip r:embed="rId3">
            <a:alphaModFix/>
          </a:blip>
          <a:srcRect b="0" l="0" r="0" t="0"/>
          <a:stretch/>
        </p:blipFill>
        <p:spPr>
          <a:xfrm>
            <a:off x="388563" y="0"/>
            <a:ext cx="8366863"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 name="Shape 114"/>
        <p:cNvGrpSpPr/>
        <p:nvPr/>
      </p:nvGrpSpPr>
      <p:grpSpPr>
        <a:xfrm>
          <a:off x="0" y="0"/>
          <a:ext cx="0" cy="0"/>
          <a:chOff x="0" y="0"/>
          <a:chExt cx="0" cy="0"/>
        </a:xfrm>
      </p:grpSpPr>
      <p:sp>
        <p:nvSpPr>
          <p:cNvPr id="115" name="Google Shape;115;g302dbfe21e8_0_856"/>
          <p:cNvSpPr txBox="1"/>
          <p:nvPr/>
        </p:nvSpPr>
        <p:spPr>
          <a:xfrm>
            <a:off x="440850" y="979125"/>
            <a:ext cx="8262300" cy="3933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How to approach a given action (Liberman &amp; Trope, 2008)</a:t>
            </a:r>
            <a:endParaRPr sz="2000">
              <a:solidFill>
                <a:schemeClr val="dk2"/>
              </a:solidFill>
              <a:latin typeface="Montserrat"/>
              <a:ea typeface="Montserrat"/>
              <a:cs typeface="Montserrat"/>
              <a:sym typeface="Montserrat"/>
            </a:endParaRPr>
          </a:p>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Imaginable qualities (Paivio, 1971, 2013)</a:t>
            </a:r>
            <a:endParaRPr sz="2000">
              <a:solidFill>
                <a:schemeClr val="dk2"/>
              </a:solidFill>
              <a:latin typeface="Montserrat"/>
              <a:ea typeface="Montserrat"/>
              <a:cs typeface="Montserrat"/>
              <a:sym typeface="Montserrat"/>
            </a:endParaRPr>
          </a:p>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Concrete utterances are:</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Easier to </a:t>
            </a:r>
            <a:r>
              <a:rPr lang="en-GB" sz="2000">
                <a:solidFill>
                  <a:schemeClr val="dk2"/>
                </a:solidFill>
                <a:latin typeface="Montserrat SemiBold"/>
                <a:ea typeface="Montserrat SemiBold"/>
                <a:cs typeface="Montserrat SemiBold"/>
                <a:sym typeface="Montserrat SemiBold"/>
              </a:rPr>
              <a:t>remember</a:t>
            </a:r>
            <a:r>
              <a:rPr lang="en-GB" sz="2000">
                <a:solidFill>
                  <a:schemeClr val="dk2"/>
                </a:solidFill>
                <a:latin typeface="Montserrat"/>
                <a:ea typeface="Montserrat"/>
                <a:cs typeface="Montserrat"/>
                <a:sym typeface="Montserrat"/>
              </a:rPr>
              <a:t> than abstract ones</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Enable </a:t>
            </a:r>
            <a:r>
              <a:rPr lang="en-GB" sz="2000">
                <a:solidFill>
                  <a:schemeClr val="dk2"/>
                </a:solidFill>
                <a:latin typeface="Montserrat SemiBold"/>
                <a:ea typeface="Montserrat SemiBold"/>
                <a:cs typeface="Montserrat SemiBold"/>
                <a:sym typeface="Montserrat SemiBold"/>
              </a:rPr>
              <a:t>faster</a:t>
            </a:r>
            <a:r>
              <a:rPr lang="en-GB" sz="2000">
                <a:solidFill>
                  <a:schemeClr val="dk2"/>
                </a:solidFill>
                <a:latin typeface="Montserrat"/>
                <a:ea typeface="Montserrat"/>
                <a:cs typeface="Montserrat"/>
                <a:sym typeface="Montserrat"/>
              </a:rPr>
              <a:t> and more </a:t>
            </a:r>
            <a:r>
              <a:rPr lang="en-GB" sz="2000">
                <a:solidFill>
                  <a:schemeClr val="dk2"/>
                </a:solidFill>
                <a:latin typeface="Montserrat SemiBold"/>
                <a:ea typeface="Montserrat SemiBold"/>
                <a:cs typeface="Montserrat SemiBold"/>
                <a:sym typeface="Montserrat SemiBold"/>
              </a:rPr>
              <a:t>in-depth information processing</a:t>
            </a:r>
            <a:r>
              <a:rPr lang="en-GB" sz="2000">
                <a:solidFill>
                  <a:schemeClr val="dk2"/>
                </a:solidFill>
                <a:latin typeface="Montserrat"/>
                <a:ea typeface="Montserrat"/>
                <a:cs typeface="Montserrat"/>
                <a:sym typeface="Montserrat"/>
              </a:rPr>
              <a:t> (Schwanenflugel &amp; Stowe, 1989);</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Elicit more </a:t>
            </a:r>
            <a:r>
              <a:rPr lang="en-GB" sz="2000">
                <a:solidFill>
                  <a:schemeClr val="dk2"/>
                </a:solidFill>
                <a:latin typeface="Montserrat SemiBold"/>
                <a:ea typeface="Montserrat SemiBold"/>
                <a:cs typeface="Montserrat SemiBold"/>
                <a:sym typeface="Montserrat SemiBold"/>
              </a:rPr>
              <a:t>engagement</a:t>
            </a:r>
            <a:r>
              <a:rPr lang="en-GB" sz="2000">
                <a:solidFill>
                  <a:schemeClr val="dk2"/>
                </a:solidFill>
                <a:latin typeface="Montserrat"/>
                <a:ea typeface="Montserrat"/>
                <a:cs typeface="Montserrat"/>
                <a:sym typeface="Montserrat"/>
              </a:rPr>
              <a:t> in readers (Sadoski et al., 2000).</a:t>
            </a:r>
            <a:endParaRPr sz="2000">
              <a:solidFill>
                <a:schemeClr val="dk2"/>
              </a:solidFill>
              <a:latin typeface="Montserrat"/>
              <a:ea typeface="Montserrat"/>
              <a:cs typeface="Montserrat"/>
              <a:sym typeface="Montserrat"/>
            </a:endParaRPr>
          </a:p>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Concrete speakers evaluated as more </a:t>
            </a:r>
            <a:r>
              <a:rPr i="1" lang="en-GB" sz="2000">
                <a:solidFill>
                  <a:schemeClr val="dk2"/>
                </a:solidFill>
                <a:latin typeface="Montserrat"/>
                <a:ea typeface="Montserrat"/>
                <a:cs typeface="Montserrat"/>
                <a:sym typeface="Montserrat"/>
              </a:rPr>
              <a:t>action oriented</a:t>
            </a:r>
            <a:r>
              <a:rPr lang="en-GB" sz="2000">
                <a:solidFill>
                  <a:schemeClr val="dk2"/>
                </a:solidFill>
                <a:latin typeface="Montserrat"/>
                <a:ea typeface="Montserrat"/>
                <a:cs typeface="Montserrat"/>
                <a:sym typeface="Montserrat"/>
              </a:rPr>
              <a:t> (Palmeira, 2015).</a:t>
            </a:r>
            <a:endParaRPr sz="2000">
              <a:solidFill>
                <a:schemeClr val="dk2"/>
              </a:solidFill>
              <a:latin typeface="Montserrat"/>
              <a:ea typeface="Montserrat"/>
              <a:cs typeface="Montserrat"/>
              <a:sym typeface="Montserrat"/>
            </a:endParaRPr>
          </a:p>
          <a:p>
            <a:pPr indent="-355600" lvl="0" marL="457200" rtl="0" algn="l">
              <a:spcBef>
                <a:spcPts val="0"/>
              </a:spcBef>
              <a:spcAft>
                <a:spcPts val="0"/>
              </a:spcAft>
              <a:buClr>
                <a:schemeClr val="dk2"/>
              </a:buClr>
              <a:buSzPts val="2000"/>
              <a:buFont typeface="Montserrat"/>
              <a:buChar char="●"/>
            </a:pPr>
            <a:r>
              <a:rPr i="1" lang="en-GB" sz="2000">
                <a:solidFill>
                  <a:schemeClr val="dk2"/>
                </a:solidFill>
                <a:latin typeface="Montserrat"/>
                <a:ea typeface="Montserrat"/>
                <a:cs typeface="Montserrat"/>
                <a:sym typeface="Montserrat"/>
              </a:rPr>
              <a:t>“How to engage in an action”</a:t>
            </a:r>
            <a:r>
              <a:rPr lang="en-GB" sz="2000">
                <a:solidFill>
                  <a:schemeClr val="dk2"/>
                </a:solidFill>
                <a:latin typeface="Montserrat"/>
                <a:ea typeface="Montserrat"/>
                <a:cs typeface="Montserrat"/>
                <a:sym typeface="Montserrat"/>
              </a:rPr>
              <a:t> rated as more concrete and action oriented than </a:t>
            </a:r>
            <a:r>
              <a:rPr i="1" lang="en-GB" sz="2000">
                <a:solidFill>
                  <a:schemeClr val="dk2"/>
                </a:solidFill>
                <a:latin typeface="Montserrat"/>
                <a:ea typeface="Montserrat"/>
                <a:cs typeface="Montserrat"/>
                <a:sym typeface="Montserrat"/>
              </a:rPr>
              <a:t>“why to engage”</a:t>
            </a:r>
            <a:r>
              <a:rPr lang="en-GB" sz="2000">
                <a:solidFill>
                  <a:schemeClr val="dk2"/>
                </a:solidFill>
                <a:latin typeface="Montserrat"/>
                <a:ea typeface="Montserrat"/>
                <a:cs typeface="Montserrat"/>
                <a:sym typeface="Montserrat"/>
              </a:rPr>
              <a:t> (Palmeira, 2015);</a:t>
            </a:r>
            <a:endParaRPr sz="2200">
              <a:solidFill>
                <a:schemeClr val="lt2"/>
              </a:solidFill>
              <a:latin typeface="Montserrat"/>
              <a:ea typeface="Montserrat"/>
              <a:cs typeface="Montserrat"/>
              <a:sym typeface="Montserrat"/>
            </a:endParaRPr>
          </a:p>
        </p:txBody>
      </p:sp>
      <p:sp>
        <p:nvSpPr>
          <p:cNvPr id="116" name="Google Shape;116;g302dbfe21e8_0_856"/>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Action </a:t>
            </a:r>
            <a:r>
              <a:rPr lang="en-GB" sz="2400" u="sng">
                <a:solidFill>
                  <a:srgbClr val="674EA7"/>
                </a:solidFill>
              </a:rPr>
              <a:t>Planning</a:t>
            </a:r>
            <a:r>
              <a:rPr lang="en-GB" sz="2400">
                <a:solidFill>
                  <a:srgbClr val="674EA7"/>
                </a:solidFill>
              </a:rPr>
              <a:t> [AP] and </a:t>
            </a:r>
            <a:r>
              <a:rPr lang="en-GB" sz="2400" u="sng">
                <a:solidFill>
                  <a:srgbClr val="674EA7"/>
                </a:solidFill>
              </a:rPr>
              <a:t>Concreteness</a:t>
            </a:r>
            <a:endParaRPr sz="2200" u="sng">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29"/>
          <p:cNvPicPr preferRelativeResize="0"/>
          <p:nvPr/>
        </p:nvPicPr>
        <p:blipFill rotWithShape="1">
          <a:blip r:embed="rId3">
            <a:alphaModFix/>
          </a:blip>
          <a:srcRect b="0" l="0" r="0" t="0"/>
          <a:stretch/>
        </p:blipFill>
        <p:spPr>
          <a:xfrm>
            <a:off x="388563" y="0"/>
            <a:ext cx="8366863" cy="5143500"/>
          </a:xfrm>
          <a:prstGeom prst="rect">
            <a:avLst/>
          </a:prstGeom>
          <a:noFill/>
          <a:ln>
            <a:noFill/>
          </a:ln>
        </p:spPr>
      </p:pic>
      <p:pic>
        <p:nvPicPr>
          <p:cNvPr id="597" name="Google Shape;597;p29"/>
          <p:cNvPicPr preferRelativeResize="0"/>
          <p:nvPr/>
        </p:nvPicPr>
        <p:blipFill rotWithShape="1">
          <a:blip r:embed="rId4">
            <a:alphaModFix/>
          </a:blip>
          <a:srcRect b="0" l="-9211" r="1972" t="0"/>
          <a:stretch/>
        </p:blipFill>
        <p:spPr>
          <a:xfrm>
            <a:off x="1969550" y="0"/>
            <a:ext cx="4713351"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30"/>
          <p:cNvPicPr preferRelativeResize="0"/>
          <p:nvPr/>
        </p:nvPicPr>
        <p:blipFill rotWithShape="1">
          <a:blip r:embed="rId3">
            <a:alphaModFix/>
          </a:blip>
          <a:srcRect b="0" l="0" r="0" t="0"/>
          <a:stretch/>
        </p:blipFill>
        <p:spPr>
          <a:xfrm>
            <a:off x="388575" y="0"/>
            <a:ext cx="8366848"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32"/>
          <p:cNvPicPr preferRelativeResize="0"/>
          <p:nvPr/>
        </p:nvPicPr>
        <p:blipFill rotWithShape="1">
          <a:blip r:embed="rId3">
            <a:alphaModFix/>
          </a:blip>
          <a:srcRect b="0" l="0" r="0" t="0"/>
          <a:stretch/>
        </p:blipFill>
        <p:spPr>
          <a:xfrm>
            <a:off x="388575" y="0"/>
            <a:ext cx="8366879" cy="5143500"/>
          </a:xfrm>
          <a:prstGeom prst="rect">
            <a:avLst/>
          </a:prstGeom>
          <a:noFill/>
          <a:ln>
            <a:noFill/>
          </a:ln>
        </p:spPr>
      </p:pic>
      <p:pic>
        <p:nvPicPr>
          <p:cNvPr id="608" name="Google Shape;608;p32"/>
          <p:cNvPicPr preferRelativeResize="0"/>
          <p:nvPr/>
        </p:nvPicPr>
        <p:blipFill rotWithShape="1">
          <a:blip r:embed="rId4">
            <a:alphaModFix/>
          </a:blip>
          <a:srcRect b="0" l="0" r="0" t="0"/>
          <a:stretch/>
        </p:blipFill>
        <p:spPr>
          <a:xfrm>
            <a:off x="1943100" y="923925"/>
            <a:ext cx="5257800" cy="32956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31"/>
          <p:cNvPicPr preferRelativeResize="0"/>
          <p:nvPr/>
        </p:nvPicPr>
        <p:blipFill rotWithShape="1">
          <a:blip r:embed="rId3">
            <a:alphaModFix/>
          </a:blip>
          <a:srcRect b="0" l="0" r="0" t="0"/>
          <a:stretch/>
        </p:blipFill>
        <p:spPr>
          <a:xfrm>
            <a:off x="388575" y="0"/>
            <a:ext cx="8366879" cy="5143500"/>
          </a:xfrm>
          <a:prstGeom prst="rect">
            <a:avLst/>
          </a:prstGeom>
          <a:noFill/>
          <a:ln>
            <a:noFill/>
          </a:ln>
        </p:spPr>
      </p:pic>
      <p:pic>
        <p:nvPicPr>
          <p:cNvPr id="614" name="Google Shape;614;p31"/>
          <p:cNvPicPr preferRelativeResize="0"/>
          <p:nvPr/>
        </p:nvPicPr>
        <p:blipFill rotWithShape="1">
          <a:blip r:embed="rId4">
            <a:alphaModFix/>
          </a:blip>
          <a:srcRect b="0" l="0" r="0" t="0"/>
          <a:stretch/>
        </p:blipFill>
        <p:spPr>
          <a:xfrm>
            <a:off x="3057638" y="571650"/>
            <a:ext cx="3028725" cy="40002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33"/>
          <p:cNvPicPr preferRelativeResize="0"/>
          <p:nvPr/>
        </p:nvPicPr>
        <p:blipFill rotWithShape="1">
          <a:blip r:embed="rId3">
            <a:alphaModFix/>
          </a:blip>
          <a:srcRect b="0" l="0" r="0" t="0"/>
          <a:stretch/>
        </p:blipFill>
        <p:spPr>
          <a:xfrm>
            <a:off x="388563" y="0"/>
            <a:ext cx="8366863"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g2e5eec99757_0_14"/>
          <p:cNvPicPr preferRelativeResize="0"/>
          <p:nvPr/>
        </p:nvPicPr>
        <p:blipFill rotWithShape="1">
          <a:blip r:embed="rId3">
            <a:alphaModFix/>
          </a:blip>
          <a:srcRect b="0" l="0" r="0" t="0"/>
          <a:stretch/>
        </p:blipFill>
        <p:spPr>
          <a:xfrm>
            <a:off x="388563" y="0"/>
            <a:ext cx="8366863" cy="5143500"/>
          </a:xfrm>
          <a:prstGeom prst="rect">
            <a:avLst/>
          </a:prstGeom>
          <a:noFill/>
          <a:ln>
            <a:noFill/>
          </a:ln>
        </p:spPr>
      </p:pic>
      <p:pic>
        <p:nvPicPr>
          <p:cNvPr id="625" name="Google Shape;625;g2e5eec99757_0_14"/>
          <p:cNvPicPr preferRelativeResize="0"/>
          <p:nvPr/>
        </p:nvPicPr>
        <p:blipFill rotWithShape="1">
          <a:blip r:embed="rId4">
            <a:alphaModFix/>
          </a:blip>
          <a:srcRect b="0" l="0" r="0" t="0"/>
          <a:stretch/>
        </p:blipFill>
        <p:spPr>
          <a:xfrm>
            <a:off x="698725" y="279875"/>
            <a:ext cx="7941551" cy="45837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34"/>
          <p:cNvPicPr preferRelativeResize="0"/>
          <p:nvPr/>
        </p:nvPicPr>
        <p:blipFill rotWithShape="1">
          <a:blip r:embed="rId3">
            <a:alphaModFix/>
          </a:blip>
          <a:srcRect b="0" l="0" r="0" t="0"/>
          <a:stretch/>
        </p:blipFill>
        <p:spPr>
          <a:xfrm>
            <a:off x="388563" y="0"/>
            <a:ext cx="8366863" cy="5143500"/>
          </a:xfrm>
          <a:prstGeom prst="rect">
            <a:avLst/>
          </a:prstGeom>
          <a:noFill/>
          <a:ln>
            <a:noFill/>
          </a:ln>
        </p:spPr>
      </p:pic>
      <p:pic>
        <p:nvPicPr>
          <p:cNvPr id="631" name="Google Shape;631;p34"/>
          <p:cNvPicPr preferRelativeResize="0"/>
          <p:nvPr/>
        </p:nvPicPr>
        <p:blipFill rotWithShape="1">
          <a:blip r:embed="rId4">
            <a:alphaModFix/>
          </a:blip>
          <a:srcRect b="0" l="0" r="0" t="0"/>
          <a:stretch/>
        </p:blipFill>
        <p:spPr>
          <a:xfrm>
            <a:off x="1713275" y="183000"/>
            <a:ext cx="5717450" cy="4777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35"/>
          <p:cNvPicPr preferRelativeResize="0"/>
          <p:nvPr/>
        </p:nvPicPr>
        <p:blipFill rotWithShape="1">
          <a:blip r:embed="rId3">
            <a:alphaModFix/>
          </a:blip>
          <a:srcRect b="0" l="0" r="0" t="0"/>
          <a:stretch/>
        </p:blipFill>
        <p:spPr>
          <a:xfrm>
            <a:off x="388563" y="0"/>
            <a:ext cx="8366863" cy="5143500"/>
          </a:xfrm>
          <a:prstGeom prst="rect">
            <a:avLst/>
          </a:prstGeom>
          <a:noFill/>
          <a:ln>
            <a:noFill/>
          </a:ln>
        </p:spPr>
      </p:pic>
      <p:pic>
        <p:nvPicPr>
          <p:cNvPr id="637" name="Google Shape;637;p35"/>
          <p:cNvPicPr preferRelativeResize="0"/>
          <p:nvPr/>
        </p:nvPicPr>
        <p:blipFill rotWithShape="1">
          <a:blip r:embed="rId4">
            <a:alphaModFix/>
          </a:blip>
          <a:srcRect b="0" l="0" r="0" t="0"/>
          <a:stretch/>
        </p:blipFill>
        <p:spPr>
          <a:xfrm>
            <a:off x="1813034" y="0"/>
            <a:ext cx="5517932" cy="51435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36"/>
          <p:cNvPicPr preferRelativeResize="0"/>
          <p:nvPr/>
        </p:nvPicPr>
        <p:blipFill rotWithShape="1">
          <a:blip r:embed="rId3">
            <a:alphaModFix/>
          </a:blip>
          <a:srcRect b="0" l="0" r="0" t="0"/>
          <a:stretch/>
        </p:blipFill>
        <p:spPr>
          <a:xfrm>
            <a:off x="388563" y="0"/>
            <a:ext cx="8366863" cy="5143500"/>
          </a:xfrm>
          <a:prstGeom prst="rect">
            <a:avLst/>
          </a:prstGeom>
          <a:noFill/>
          <a:ln>
            <a:noFill/>
          </a:ln>
        </p:spPr>
      </p:pic>
      <p:pic>
        <p:nvPicPr>
          <p:cNvPr id="643" name="Google Shape;643;p36"/>
          <p:cNvPicPr preferRelativeResize="0"/>
          <p:nvPr/>
        </p:nvPicPr>
        <p:blipFill rotWithShape="1">
          <a:blip r:embed="rId4">
            <a:alphaModFix/>
          </a:blip>
          <a:srcRect b="0" l="0" r="0" t="0"/>
          <a:stretch/>
        </p:blipFill>
        <p:spPr>
          <a:xfrm>
            <a:off x="1813034" y="0"/>
            <a:ext cx="5517932" cy="51435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37"/>
          <p:cNvPicPr preferRelativeResize="0"/>
          <p:nvPr/>
        </p:nvPicPr>
        <p:blipFill rotWithShape="1">
          <a:blip r:embed="rId3">
            <a:alphaModFix/>
          </a:blip>
          <a:srcRect b="0" l="0" r="0" t="0"/>
          <a:stretch/>
        </p:blipFill>
        <p:spPr>
          <a:xfrm>
            <a:off x="388563" y="0"/>
            <a:ext cx="8366863" cy="5143500"/>
          </a:xfrm>
          <a:prstGeom prst="rect">
            <a:avLst/>
          </a:prstGeom>
          <a:noFill/>
          <a:ln>
            <a:noFill/>
          </a:ln>
        </p:spPr>
      </p:pic>
      <p:pic>
        <p:nvPicPr>
          <p:cNvPr id="649" name="Google Shape;649;p37"/>
          <p:cNvPicPr preferRelativeResize="0"/>
          <p:nvPr/>
        </p:nvPicPr>
        <p:blipFill rotWithShape="1">
          <a:blip r:embed="rId4">
            <a:alphaModFix/>
          </a:blip>
          <a:srcRect b="0" l="0" r="0" t="0"/>
          <a:stretch/>
        </p:blipFill>
        <p:spPr>
          <a:xfrm>
            <a:off x="1813034" y="0"/>
            <a:ext cx="5517932"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02dbfe21e8_0_617"/>
          <p:cNvSpPr txBox="1"/>
          <p:nvPr/>
        </p:nvSpPr>
        <p:spPr>
          <a:xfrm>
            <a:off x="440850" y="979125"/>
            <a:ext cx="8262300" cy="3933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How to approach a given action (Liberman &amp; Trope, 2008)</a:t>
            </a:r>
            <a:endParaRPr sz="2000">
              <a:solidFill>
                <a:schemeClr val="dk2"/>
              </a:solidFill>
              <a:latin typeface="Montserrat"/>
              <a:ea typeface="Montserrat"/>
              <a:cs typeface="Montserrat"/>
              <a:sym typeface="Montserrat"/>
            </a:endParaRPr>
          </a:p>
          <a:p>
            <a:pPr indent="-355600" lvl="0" marL="4572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Concrete utterances are:</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Provide </a:t>
            </a:r>
            <a:r>
              <a:rPr lang="en-GB" sz="2000">
                <a:solidFill>
                  <a:schemeClr val="dk2"/>
                </a:solidFill>
                <a:latin typeface="Montserrat SemiBold"/>
                <a:ea typeface="Montserrat SemiBold"/>
                <a:cs typeface="Montserrat SemiBold"/>
                <a:sym typeface="Montserrat SemiBold"/>
              </a:rPr>
              <a:t>i</a:t>
            </a:r>
            <a:r>
              <a:rPr lang="en-GB" sz="2000">
                <a:solidFill>
                  <a:schemeClr val="dk2"/>
                </a:solidFill>
                <a:latin typeface="Montserrat SemiBold"/>
                <a:ea typeface="Montserrat SemiBold"/>
                <a:cs typeface="Montserrat SemiBold"/>
                <a:sym typeface="Montserrat SemiBold"/>
              </a:rPr>
              <a:t>maginable qualities</a:t>
            </a:r>
            <a:r>
              <a:rPr lang="en-GB" sz="2000">
                <a:solidFill>
                  <a:schemeClr val="dk2"/>
                </a:solidFill>
                <a:latin typeface="Montserrat"/>
                <a:ea typeface="Montserrat"/>
                <a:cs typeface="Montserrat"/>
                <a:sym typeface="Montserrat"/>
              </a:rPr>
              <a:t> (Paivio, 1971, 2013)</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Easier to </a:t>
            </a:r>
            <a:r>
              <a:rPr lang="en-GB" sz="2000">
                <a:solidFill>
                  <a:schemeClr val="dk2"/>
                </a:solidFill>
                <a:latin typeface="Montserrat SemiBold"/>
                <a:ea typeface="Montserrat SemiBold"/>
                <a:cs typeface="Montserrat SemiBold"/>
                <a:sym typeface="Montserrat SemiBold"/>
              </a:rPr>
              <a:t>remember</a:t>
            </a:r>
            <a:r>
              <a:rPr lang="en-GB" sz="2000">
                <a:solidFill>
                  <a:schemeClr val="dk2"/>
                </a:solidFill>
                <a:latin typeface="Montserrat"/>
                <a:ea typeface="Montserrat"/>
                <a:cs typeface="Montserrat"/>
                <a:sym typeface="Montserrat"/>
              </a:rPr>
              <a:t> than abstract ones</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Enable </a:t>
            </a:r>
            <a:r>
              <a:rPr lang="en-GB" sz="2000">
                <a:solidFill>
                  <a:schemeClr val="dk2"/>
                </a:solidFill>
                <a:latin typeface="Montserrat SemiBold"/>
                <a:ea typeface="Montserrat SemiBold"/>
                <a:cs typeface="Montserrat SemiBold"/>
                <a:sym typeface="Montserrat SemiBold"/>
              </a:rPr>
              <a:t>faster</a:t>
            </a:r>
            <a:r>
              <a:rPr lang="en-GB" sz="2000">
                <a:solidFill>
                  <a:schemeClr val="dk2"/>
                </a:solidFill>
                <a:latin typeface="Montserrat"/>
                <a:ea typeface="Montserrat"/>
                <a:cs typeface="Montserrat"/>
                <a:sym typeface="Montserrat"/>
              </a:rPr>
              <a:t> and more </a:t>
            </a:r>
            <a:r>
              <a:rPr lang="en-GB" sz="2000">
                <a:solidFill>
                  <a:schemeClr val="dk2"/>
                </a:solidFill>
                <a:latin typeface="Montserrat SemiBold"/>
                <a:ea typeface="Montserrat SemiBold"/>
                <a:cs typeface="Montserrat SemiBold"/>
                <a:sym typeface="Montserrat SemiBold"/>
              </a:rPr>
              <a:t>in-depth information processing</a:t>
            </a:r>
            <a:r>
              <a:rPr lang="en-GB" sz="2000">
                <a:solidFill>
                  <a:schemeClr val="dk2"/>
                </a:solidFill>
                <a:latin typeface="Montserrat"/>
                <a:ea typeface="Montserrat"/>
                <a:cs typeface="Montserrat"/>
                <a:sym typeface="Montserrat"/>
              </a:rPr>
              <a:t> (Schwanenflugel &amp; Stowe, 1989);</a:t>
            </a:r>
            <a:endParaRPr sz="2000">
              <a:solidFill>
                <a:schemeClr val="dk2"/>
              </a:solidFill>
              <a:latin typeface="Montserrat"/>
              <a:ea typeface="Montserrat"/>
              <a:cs typeface="Montserrat"/>
              <a:sym typeface="Montserrat"/>
            </a:endParaRPr>
          </a:p>
          <a:p>
            <a:pPr indent="-355600" lvl="1" marL="914400" rtl="0" algn="l">
              <a:spcBef>
                <a:spcPts val="0"/>
              </a:spcBef>
              <a:spcAft>
                <a:spcPts val="0"/>
              </a:spcAft>
              <a:buClr>
                <a:schemeClr val="dk2"/>
              </a:buClr>
              <a:buSzPts val="2000"/>
              <a:buFont typeface="Montserrat"/>
              <a:buChar char="○"/>
            </a:pPr>
            <a:r>
              <a:rPr lang="en-GB" sz="2000">
                <a:solidFill>
                  <a:schemeClr val="dk2"/>
                </a:solidFill>
                <a:latin typeface="Montserrat"/>
                <a:ea typeface="Montserrat"/>
                <a:cs typeface="Montserrat"/>
                <a:sym typeface="Montserrat"/>
              </a:rPr>
              <a:t>Elicit more </a:t>
            </a:r>
            <a:r>
              <a:rPr lang="en-GB" sz="2000">
                <a:solidFill>
                  <a:schemeClr val="dk2"/>
                </a:solidFill>
                <a:latin typeface="Montserrat SemiBold"/>
                <a:ea typeface="Montserrat SemiBold"/>
                <a:cs typeface="Montserrat SemiBold"/>
                <a:sym typeface="Montserrat SemiBold"/>
              </a:rPr>
              <a:t>engagement</a:t>
            </a:r>
            <a:r>
              <a:rPr lang="en-GB" sz="2000">
                <a:solidFill>
                  <a:schemeClr val="dk2"/>
                </a:solidFill>
                <a:latin typeface="Montserrat"/>
                <a:ea typeface="Montserrat"/>
                <a:cs typeface="Montserrat"/>
                <a:sym typeface="Montserrat"/>
              </a:rPr>
              <a:t> in readers (Sadoski et al., 2000).</a:t>
            </a:r>
            <a:endParaRPr sz="2200">
              <a:solidFill>
                <a:schemeClr val="lt2"/>
              </a:solidFill>
              <a:latin typeface="Montserrat"/>
              <a:ea typeface="Montserrat"/>
              <a:cs typeface="Montserrat"/>
              <a:sym typeface="Montserrat"/>
            </a:endParaRPr>
          </a:p>
        </p:txBody>
      </p:sp>
      <p:sp>
        <p:nvSpPr>
          <p:cNvPr id="123" name="Google Shape;123;g302dbfe21e8_0_617"/>
          <p:cNvSpPr txBox="1"/>
          <p:nvPr>
            <p:ph type="title"/>
          </p:nvPr>
        </p:nvSpPr>
        <p:spPr>
          <a:xfrm>
            <a:off x="1249200" y="334425"/>
            <a:ext cx="7805100" cy="58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C734B"/>
              </a:buClr>
              <a:buSzPts val="2400"/>
              <a:buFont typeface="Montserrat"/>
              <a:buNone/>
            </a:pPr>
            <a:r>
              <a:rPr lang="en-GB" sz="2400">
                <a:solidFill>
                  <a:srgbClr val="674EA7"/>
                </a:solidFill>
              </a:rPr>
              <a:t>Action </a:t>
            </a:r>
            <a:r>
              <a:rPr lang="en-GB" sz="2400" u="sng">
                <a:solidFill>
                  <a:srgbClr val="674EA7"/>
                </a:solidFill>
              </a:rPr>
              <a:t>Planning</a:t>
            </a:r>
            <a:r>
              <a:rPr lang="en-GB" sz="2400">
                <a:solidFill>
                  <a:srgbClr val="674EA7"/>
                </a:solidFill>
              </a:rPr>
              <a:t> [AP] and </a:t>
            </a:r>
            <a:r>
              <a:rPr lang="en-GB" sz="2400" u="sng">
                <a:solidFill>
                  <a:srgbClr val="674EA7"/>
                </a:solidFill>
              </a:rPr>
              <a:t>Concreteness</a:t>
            </a:r>
            <a:endParaRPr sz="2200" u="sng">
              <a:solidFill>
                <a:srgbClr val="674EA7"/>
              </a:solidFill>
            </a:endParaRPr>
          </a:p>
          <a:p>
            <a:pPr indent="0" lvl="0" marL="0" rtl="0" algn="l">
              <a:lnSpc>
                <a:spcPct val="90000"/>
              </a:lnSpc>
              <a:spcBef>
                <a:spcPts val="0"/>
              </a:spcBef>
              <a:spcAft>
                <a:spcPts val="0"/>
              </a:spcAft>
              <a:buClr>
                <a:srgbClr val="8C734B"/>
              </a:buClr>
              <a:buSzPts val="2400"/>
              <a:buFont typeface="Montserrat"/>
              <a:buNone/>
            </a:pPr>
            <a:r>
              <a:t/>
            </a:r>
            <a:endParaRPr sz="2400">
              <a:solidFill>
                <a:srgbClr val="674E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38"/>
          <p:cNvPicPr preferRelativeResize="0"/>
          <p:nvPr/>
        </p:nvPicPr>
        <p:blipFill rotWithShape="1">
          <a:blip r:embed="rId3">
            <a:alphaModFix/>
          </a:blip>
          <a:srcRect b="0" l="0" r="0" t="0"/>
          <a:stretch/>
        </p:blipFill>
        <p:spPr>
          <a:xfrm>
            <a:off x="388563" y="0"/>
            <a:ext cx="8366863"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39"/>
          <p:cNvPicPr preferRelativeResize="0"/>
          <p:nvPr/>
        </p:nvPicPr>
        <p:blipFill rotWithShape="1">
          <a:blip r:embed="rId3">
            <a:alphaModFix/>
          </a:blip>
          <a:srcRect b="0" l="0" r="0" t="0"/>
          <a:stretch/>
        </p:blipFill>
        <p:spPr>
          <a:xfrm>
            <a:off x="388563" y="0"/>
            <a:ext cx="8366863" cy="5143500"/>
          </a:xfrm>
          <a:prstGeom prst="rect">
            <a:avLst/>
          </a:prstGeom>
          <a:noFill/>
          <a:ln>
            <a:noFill/>
          </a:ln>
        </p:spPr>
      </p:pic>
      <p:pic>
        <p:nvPicPr>
          <p:cNvPr id="660" name="Google Shape;660;p39"/>
          <p:cNvPicPr preferRelativeResize="0"/>
          <p:nvPr/>
        </p:nvPicPr>
        <p:blipFill rotWithShape="1">
          <a:blip r:embed="rId4">
            <a:alphaModFix/>
          </a:blip>
          <a:srcRect b="0" l="0" r="0" t="0"/>
          <a:stretch/>
        </p:blipFill>
        <p:spPr>
          <a:xfrm>
            <a:off x="2807821" y="0"/>
            <a:ext cx="3528357" cy="51434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40"/>
          <p:cNvPicPr preferRelativeResize="0"/>
          <p:nvPr/>
        </p:nvPicPr>
        <p:blipFill rotWithShape="1">
          <a:blip r:embed="rId3">
            <a:alphaModFix/>
          </a:blip>
          <a:srcRect b="0" l="0" r="0" t="0"/>
          <a:stretch/>
        </p:blipFill>
        <p:spPr>
          <a:xfrm>
            <a:off x="388563" y="0"/>
            <a:ext cx="8366863" cy="5143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g2e5eec99757_0_24"/>
          <p:cNvPicPr preferRelativeResize="0"/>
          <p:nvPr/>
        </p:nvPicPr>
        <p:blipFill rotWithShape="1">
          <a:blip r:embed="rId3">
            <a:alphaModFix/>
          </a:blip>
          <a:srcRect b="0" l="0" r="0" t="0"/>
          <a:stretch/>
        </p:blipFill>
        <p:spPr>
          <a:xfrm>
            <a:off x="388563" y="0"/>
            <a:ext cx="8366863" cy="5143500"/>
          </a:xfrm>
          <a:prstGeom prst="rect">
            <a:avLst/>
          </a:prstGeom>
          <a:noFill/>
          <a:ln>
            <a:noFill/>
          </a:ln>
        </p:spPr>
      </p:pic>
      <p:sp>
        <p:nvSpPr>
          <p:cNvPr id="671" name="Google Shape;671;g2e5eec99757_0_24"/>
          <p:cNvSpPr txBox="1"/>
          <p:nvPr/>
        </p:nvSpPr>
        <p:spPr>
          <a:xfrm>
            <a:off x="816150" y="1343250"/>
            <a:ext cx="7511700" cy="2457000"/>
          </a:xfrm>
          <a:prstGeom prst="rect">
            <a:avLst/>
          </a:prstGeom>
          <a:solidFill>
            <a:srgbClr val="FFFFFF"/>
          </a:solid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participants were asked to write stories in which they (or somebody they know) were (was) “able to achieve their goal,” “active,” “unsuccessful,” or “lazy”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we randomly selected 960 sentences stratifying conditions (320 sentences per condition).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Sentences labeled them with respect to conveyed agency (-1=negative, 0=not related, 1=positive).</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g2e5eec99757_0_28"/>
          <p:cNvPicPr preferRelativeResize="0"/>
          <p:nvPr/>
        </p:nvPicPr>
        <p:blipFill rotWithShape="1">
          <a:blip r:embed="rId3">
            <a:alphaModFix/>
          </a:blip>
          <a:srcRect b="0" l="0" r="0" t="0"/>
          <a:stretch/>
        </p:blipFill>
        <p:spPr>
          <a:xfrm>
            <a:off x="388563" y="0"/>
            <a:ext cx="8366863"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41"/>
          <p:cNvPicPr preferRelativeResize="0"/>
          <p:nvPr/>
        </p:nvPicPr>
        <p:blipFill rotWithShape="1">
          <a:blip r:embed="rId3">
            <a:alphaModFix/>
          </a:blip>
          <a:srcRect b="0" l="0" r="0" t="0"/>
          <a:stretch/>
        </p:blipFill>
        <p:spPr>
          <a:xfrm>
            <a:off x="388563" y="0"/>
            <a:ext cx="8366863" cy="5143500"/>
          </a:xfrm>
          <a:prstGeom prst="rect">
            <a:avLst/>
          </a:prstGeom>
          <a:noFill/>
          <a:ln>
            <a:noFill/>
          </a:ln>
        </p:spPr>
      </p:pic>
      <p:sp>
        <p:nvSpPr>
          <p:cNvPr id="682" name="Google Shape;682;p41"/>
          <p:cNvSpPr txBox="1"/>
          <p:nvPr/>
        </p:nvSpPr>
        <p:spPr>
          <a:xfrm>
            <a:off x="1057350" y="1154250"/>
            <a:ext cx="7029300" cy="1417500"/>
          </a:xfrm>
          <a:prstGeom prst="rect">
            <a:avLst/>
          </a:prstGeom>
          <a:solidFill>
            <a:srgbClr val="FFFFFF"/>
          </a:solidFill>
          <a:ln>
            <a:noFill/>
          </a:ln>
        </p:spPr>
        <p:txBody>
          <a:bodyPr anchorCtr="0" anchor="t" bIns="91425" lIns="91425" spcFirstLastPara="1" rIns="91425" wrap="square" tIns="91425">
            <a:spAutoFit/>
          </a:bodyPr>
          <a:lstStyle/>
          <a:p>
            <a:pPr indent="-342900" lvl="0" marL="457200" marR="0" rtl="0" algn="l">
              <a:lnSpc>
                <a:spcPct val="115000"/>
              </a:lnSpc>
              <a:spcBef>
                <a:spcPts val="120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Each of the 90 participants evaluated 100 sentences,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900 evaluations</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0"/>
              </a:spcBef>
              <a:spcAft>
                <a:spcPts val="0"/>
              </a:spcAft>
              <a:buClr>
                <a:schemeClr val="dk2"/>
              </a:buClr>
              <a:buSzPts val="1800"/>
              <a:buFont typeface="Arial"/>
              <a:buChar char="●"/>
            </a:pPr>
            <a:r>
              <a:rPr b="0" i="0" lang="en-GB" sz="1800" u="none" cap="none" strike="noStrike">
                <a:solidFill>
                  <a:schemeClr val="dk2"/>
                </a:solidFill>
                <a:latin typeface="Arial"/>
                <a:ea typeface="Arial"/>
                <a:cs typeface="Arial"/>
                <a:sym typeface="Arial"/>
              </a:rPr>
              <a:t>each of 300 sentences was evaluated by approximately 30 participants</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42"/>
          <p:cNvPicPr preferRelativeResize="0"/>
          <p:nvPr/>
        </p:nvPicPr>
        <p:blipFill rotWithShape="1">
          <a:blip r:embed="rId3">
            <a:alphaModFix/>
          </a:blip>
          <a:srcRect b="0" l="0" r="0" t="0"/>
          <a:stretch/>
        </p:blipFill>
        <p:spPr>
          <a:xfrm>
            <a:off x="388563" y="0"/>
            <a:ext cx="8366863"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43"/>
          <p:cNvPicPr preferRelativeResize="0"/>
          <p:nvPr/>
        </p:nvPicPr>
        <p:blipFill rotWithShape="1">
          <a:blip r:embed="rId3">
            <a:alphaModFix/>
          </a:blip>
          <a:srcRect b="0" l="0" r="0" t="0"/>
          <a:stretch/>
        </p:blipFill>
        <p:spPr>
          <a:xfrm>
            <a:off x="388788" y="0"/>
            <a:ext cx="8366414" cy="5143500"/>
          </a:xfrm>
          <a:prstGeom prst="rect">
            <a:avLst/>
          </a:prstGeom>
          <a:noFill/>
          <a:ln>
            <a:noFill/>
          </a:ln>
        </p:spPr>
      </p:pic>
      <p:sp>
        <p:nvSpPr>
          <p:cNvPr id="693" name="Google Shape;693;p43"/>
          <p:cNvSpPr/>
          <p:nvPr/>
        </p:nvSpPr>
        <p:spPr>
          <a:xfrm>
            <a:off x="2513800" y="45475"/>
            <a:ext cx="5712300" cy="229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4"/>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First Test (sanity check)</a:t>
            </a:r>
            <a:endParaRPr/>
          </a:p>
        </p:txBody>
      </p:sp>
      <p:graphicFrame>
        <p:nvGraphicFramePr>
          <p:cNvPr id="699" name="Google Shape;699;p44"/>
          <p:cNvGraphicFramePr/>
          <p:nvPr/>
        </p:nvGraphicFramePr>
        <p:xfrm>
          <a:off x="904875" y="1144200"/>
          <a:ext cx="3000000" cy="3000000"/>
        </p:xfrm>
        <a:graphic>
          <a:graphicData uri="http://schemas.openxmlformats.org/drawingml/2006/table">
            <a:tbl>
              <a:tblPr>
                <a:noFill/>
                <a:tableStyleId>{B5C36A32-7352-409A-B84A-6D94DE092C0D}</a:tableStyleId>
              </a:tblPr>
              <a:tblGrid>
                <a:gridCol w="3876675"/>
                <a:gridCol w="828675"/>
                <a:gridCol w="762000"/>
                <a:gridCol w="990600"/>
                <a:gridCol w="876300"/>
              </a:tblGrid>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Text</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PietA</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PietB</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NicoCom</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BATot</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She is a hardly working individual</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0.33</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-0.62</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She is a hard working individual</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0.33</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0.48</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They are striving to achieve their goals</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0.43</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0.14</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0.29</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0.65</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They are struggling to achieve their goals</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0.43</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0.14</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0.29</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-0.63</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They are struggling to survive</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0.20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0.20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-0.44</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They are unable to survive</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-0.61</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This thing was made of lead</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0.17</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0.17</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-0.04</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This car runs on gasoline with lead</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0.14</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-0.02</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This car runs on gasoline and it will lead us</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0.10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0.10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0.10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0.09</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This politician runs for office and he will lead us</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0.10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0.10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0.10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0.58</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700" name="Google Shape;700;p44"/>
          <p:cNvSpPr/>
          <p:nvPr/>
        </p:nvSpPr>
        <p:spPr>
          <a:xfrm>
            <a:off x="7470250" y="980550"/>
            <a:ext cx="930000" cy="402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5"/>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First Test (sanity check)</a:t>
            </a:r>
            <a:endParaRPr/>
          </a:p>
        </p:txBody>
      </p:sp>
      <p:sp>
        <p:nvSpPr>
          <p:cNvPr id="706" name="Google Shape;706;p45"/>
          <p:cNvSpPr/>
          <p:nvPr/>
        </p:nvSpPr>
        <p:spPr>
          <a:xfrm>
            <a:off x="7470250" y="980550"/>
            <a:ext cx="930000" cy="402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707" name="Google Shape;707;p45"/>
          <p:cNvGraphicFramePr/>
          <p:nvPr/>
        </p:nvGraphicFramePr>
        <p:xfrm>
          <a:off x="904875" y="1141325"/>
          <a:ext cx="3000000" cy="3000000"/>
        </p:xfrm>
        <a:graphic>
          <a:graphicData uri="http://schemas.openxmlformats.org/drawingml/2006/table">
            <a:tbl>
              <a:tblPr>
                <a:noFill/>
                <a:tableStyleId>{B5C36A32-7352-409A-B84A-6D94DE092C0D}</a:tableStyleId>
              </a:tblPr>
              <a:tblGrid>
                <a:gridCol w="3876675"/>
                <a:gridCol w="828675"/>
                <a:gridCol w="762000"/>
                <a:gridCol w="990600"/>
                <a:gridCol w="876300"/>
              </a:tblGrid>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Text</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PietA</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PietB</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NicoCom</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Cambria"/>
                          <a:ea typeface="Cambria"/>
                          <a:cs typeface="Cambria"/>
                          <a:sym typeface="Cambria"/>
                        </a:rPr>
                        <a:t>BATot</a:t>
                      </a:r>
                      <a:endParaRPr sz="1400" u="none" cap="none" strike="noStrike">
                        <a:latin typeface="Calibri"/>
                        <a:ea typeface="Calibri"/>
                        <a:cs typeface="Calibri"/>
                        <a:sym typeface="Calibri"/>
                      </a:endParaRPr>
                    </a:p>
                  </a:txBody>
                  <a:tcPr marT="63500" marB="63500" marR="635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motivated</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1.00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1.00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0.72</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We are motivated</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0.33</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0.33</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0.70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We are not motivated</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0.25</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0.25</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-0.80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We are unmotivated</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0.00</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-0.33</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b="1" lang="en-GB" sz="1400" u="none" cap="none" strike="noStrike">
                          <a:latin typeface="Calibri"/>
                          <a:ea typeface="Calibri"/>
                          <a:cs typeface="Calibri"/>
                          <a:sym typeface="Calibri"/>
                        </a:rPr>
                        <a:t>-0.48</a:t>
                      </a:r>
                      <a:endParaRPr b="1"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Lazy and unmotivated</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-0.67</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-0.85</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I want to give up</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-0.49</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lost all hope</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-0.57</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We'll lose anyway</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-0.43</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We should give up and say nothing</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0.14</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-0.41</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7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We must win</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0.33</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0.00</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GB" sz="1400" u="none" cap="none" strike="noStrike">
                          <a:latin typeface="Calibri"/>
                          <a:ea typeface="Calibri"/>
                          <a:cs typeface="Calibri"/>
                          <a:sym typeface="Calibri"/>
                        </a:rPr>
                        <a:t>0.65</a:t>
                      </a:r>
                      <a:endParaRPr sz="1400" u="none" cap="none" strike="noStrike">
                        <a:latin typeface="Calibri"/>
                        <a:ea typeface="Calibri"/>
                        <a:cs typeface="Calibri"/>
                        <a:sym typeface="Calibri"/>
                      </a:endParaRPr>
                    </a:p>
                  </a:txBody>
                  <a:tcPr marT="63500" marB="63500" marR="63500" marL="63500" anchor="b">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